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62" r:id="rId4"/>
    <p:sldId id="264" r:id="rId5"/>
    <p:sldId id="274" r:id="rId6"/>
    <p:sldId id="276" r:id="rId7"/>
    <p:sldId id="277" r:id="rId8"/>
    <p:sldId id="278" r:id="rId9"/>
    <p:sldId id="275" r:id="rId10"/>
    <p:sldId id="265" r:id="rId11"/>
    <p:sldId id="268" r:id="rId12"/>
    <p:sldId id="280" r:id="rId13"/>
    <p:sldId id="282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EDDA"/>
    <a:srgbClr val="E18A09"/>
    <a:srgbClr val="3B3838"/>
    <a:srgbClr val="FFFF00"/>
    <a:srgbClr val="D21B08"/>
    <a:srgbClr val="22156D"/>
    <a:srgbClr val="B06C08"/>
    <a:srgbClr val="D58209"/>
    <a:srgbClr val="7E0843"/>
    <a:srgbClr val="9E0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8" autoAdjust="0"/>
    <p:restoredTop sz="85482" autoAdjust="0"/>
  </p:normalViewPr>
  <p:slideViewPr>
    <p:cSldViewPr snapToGrid="0" showGuides="1">
      <p:cViewPr varScale="1">
        <p:scale>
          <a:sx n="79" d="100"/>
          <a:sy n="79" d="100"/>
        </p:scale>
        <p:origin x="552" y="77"/>
      </p:cViewPr>
      <p:guideLst>
        <p:guide orient="horz" pos="2160"/>
        <p:guide pos="381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868E0-599B-41EF-8D1D-C147B7EF2E52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81F66-7838-4350-92F0-1F51FDC9A9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335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315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980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3412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1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33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711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19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3199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019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423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79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81F66-7838-4350-92F0-1F51FDC9A97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62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862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D8EA-55D5-4C0E-8D51-F101C3BF1E6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FBA0-6C3A-4E0E-AE63-72BE3DE5CA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92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D8EA-55D5-4C0E-8D51-F101C3BF1E6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FBA0-6C3A-4E0E-AE63-72BE3DE5CA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878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4470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5870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408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945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702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45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921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698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D8EA-55D5-4C0E-8D51-F101C3BF1E6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FBA0-6C3A-4E0E-AE63-72BE3DE5CA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263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74274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158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8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D8EA-55D5-4C0E-8D51-F101C3BF1E6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FBA0-6C3A-4E0E-AE63-72BE3DE5CA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96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D8EA-55D5-4C0E-8D51-F101C3BF1E6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FBA0-6C3A-4E0E-AE63-72BE3DE5CA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924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D8EA-55D5-4C0E-8D51-F101C3BF1E6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FBA0-6C3A-4E0E-AE63-72BE3DE5CA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690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D8EA-55D5-4C0E-8D51-F101C3BF1E6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FBA0-6C3A-4E0E-AE63-72BE3DE5CA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38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D8EA-55D5-4C0E-8D51-F101C3BF1E6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FBA0-6C3A-4E0E-AE63-72BE3DE5CA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3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D8EA-55D5-4C0E-8D51-F101C3BF1E6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FBA0-6C3A-4E0E-AE63-72BE3DE5CA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81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D8EA-55D5-4C0E-8D51-F101C3BF1E6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8FBA0-6C3A-4E0E-AE63-72BE3DE5CA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27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9D8EA-55D5-4C0E-8D51-F101C3BF1E6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8FBA0-6C3A-4E0E-AE63-72BE3DE5CA90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>
          <a:blip r:embed="rId13" cstate="email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42000"/>
                    </a14:imgEffect>
                    <a14:imgEffect>
                      <a14:saturation sat="6600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400" y="0"/>
            <a:ext cx="12437883" cy="829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F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2ABA-5EB7-43D9-80B8-9C0C0D506B4B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E96F6-7460-426B-B8A7-1544F43E3E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054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29.jpeg"/><Relationship Id="rId18" Type="http://schemas.openxmlformats.org/officeDocument/2006/relationships/image" Target="../media/image33.png"/><Relationship Id="rId3" Type="http://schemas.openxmlformats.org/officeDocument/2006/relationships/image" Target="../media/image21.png"/><Relationship Id="rId21" Type="http://schemas.openxmlformats.org/officeDocument/2006/relationships/image" Target="../media/image36.png"/><Relationship Id="rId7" Type="http://schemas.openxmlformats.org/officeDocument/2006/relationships/image" Target="../media/image24.png"/><Relationship Id="rId12" Type="http://schemas.openxmlformats.org/officeDocument/2006/relationships/image" Target="../media/image28.jpe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microsoft.com/office/2007/relationships/hdphoto" Target="../media/hdphoto3.wdp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34.jpeg"/><Relationship Id="rId4" Type="http://schemas.openxmlformats.org/officeDocument/2006/relationships/image" Target="../media/image22.jpeg"/><Relationship Id="rId9" Type="http://schemas.openxmlformats.org/officeDocument/2006/relationships/image" Target="../media/image26.jpeg"/><Relationship Id="rId14" Type="http://schemas.openxmlformats.org/officeDocument/2006/relationships/image" Target="../media/image30.png"/><Relationship Id="rId22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23.png"/><Relationship Id="rId39" Type="http://schemas.openxmlformats.org/officeDocument/2006/relationships/image" Target="../media/image70.png"/><Relationship Id="rId21" Type="http://schemas.openxmlformats.org/officeDocument/2006/relationships/image" Target="../media/image56.png"/><Relationship Id="rId34" Type="http://schemas.microsoft.com/office/2007/relationships/hdphoto" Target="../media/hdphoto5.wdp"/><Relationship Id="rId42" Type="http://schemas.microsoft.com/office/2007/relationships/hdphoto" Target="../media/hdphoto6.wdp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2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24" Type="http://schemas.openxmlformats.org/officeDocument/2006/relationships/image" Target="../media/image3.png"/><Relationship Id="rId32" Type="http://schemas.openxmlformats.org/officeDocument/2006/relationships/image" Target="../media/image64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jpeg"/><Relationship Id="rId28" Type="http://schemas.openxmlformats.org/officeDocument/2006/relationships/image" Target="../media/image61.jpeg"/><Relationship Id="rId36" Type="http://schemas.openxmlformats.org/officeDocument/2006/relationships/image" Target="../media/image67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3.jpeg"/><Relationship Id="rId44" Type="http://schemas.microsoft.com/office/2007/relationships/hdphoto" Target="../media/hdphoto7.wdp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0.png"/><Relationship Id="rId30" Type="http://schemas.microsoft.com/office/2007/relationships/hdphoto" Target="../media/hdphoto4.wdp"/><Relationship Id="rId35" Type="http://schemas.openxmlformats.org/officeDocument/2006/relationships/image" Target="../media/image66.png"/><Relationship Id="rId43" Type="http://schemas.openxmlformats.org/officeDocument/2006/relationships/image" Target="../media/image73.png"/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59.jpeg"/><Relationship Id="rId33" Type="http://schemas.openxmlformats.org/officeDocument/2006/relationships/image" Target="../media/image65.png"/><Relationship Id="rId38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1645920" y="2021840"/>
            <a:ext cx="9652397" cy="4046806"/>
            <a:chOff x="1645920" y="2021840"/>
            <a:chExt cx="9652397" cy="4046806"/>
          </a:xfrm>
        </p:grpSpPr>
        <p:grpSp>
          <p:nvGrpSpPr>
            <p:cNvPr id="17" name="群組 16"/>
            <p:cNvGrpSpPr/>
            <p:nvPr/>
          </p:nvGrpSpPr>
          <p:grpSpPr>
            <a:xfrm>
              <a:off x="1645920" y="2021840"/>
              <a:ext cx="9652397" cy="2530959"/>
              <a:chOff x="1717041" y="2162960"/>
              <a:chExt cx="9317116" cy="2389839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1717041" y="2162960"/>
                <a:ext cx="9317116" cy="2389839"/>
                <a:chOff x="1787763" y="2234080"/>
                <a:chExt cx="9144793" cy="2389839"/>
              </a:xfrm>
            </p:grpSpPr>
            <p:pic>
              <p:nvPicPr>
                <p:cNvPr id="10" name="圖片 9"/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22" t="-1275" r="-222" b="1275"/>
                <a:stretch/>
              </p:blipFill>
              <p:spPr>
                <a:xfrm>
                  <a:off x="1787763" y="2234080"/>
                  <a:ext cx="9144793" cy="2389839"/>
                </a:xfrm>
                <a:prstGeom prst="rect">
                  <a:avLst/>
                </a:prstGeom>
              </p:spPr>
            </p:pic>
            <p:sp>
              <p:nvSpPr>
                <p:cNvPr id="11" name="橢圓 10"/>
                <p:cNvSpPr/>
                <p:nvPr/>
              </p:nvSpPr>
              <p:spPr>
                <a:xfrm>
                  <a:off x="5374640" y="2997200"/>
                  <a:ext cx="81280" cy="33528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" name="群組 7"/>
              <p:cNvGrpSpPr/>
              <p:nvPr/>
            </p:nvGrpSpPr>
            <p:grpSpPr>
              <a:xfrm>
                <a:off x="5232400" y="2377440"/>
                <a:ext cx="381000" cy="355600"/>
                <a:chOff x="4704080" y="1508760"/>
                <a:chExt cx="513080" cy="513080"/>
              </a:xfrm>
            </p:grpSpPr>
            <p:sp>
              <p:nvSpPr>
                <p:cNvPr id="7" name="橢圓 6"/>
                <p:cNvSpPr/>
                <p:nvPr/>
              </p:nvSpPr>
              <p:spPr>
                <a:xfrm>
                  <a:off x="4805680" y="1544320"/>
                  <a:ext cx="304800" cy="31496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 smtClean="0"/>
                    <a:t>k</a:t>
                  </a:r>
                  <a:endParaRPr lang="zh-TW" altLang="en-US" dirty="0"/>
                </a:p>
              </p:txBody>
            </p:sp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04080" y="1508760"/>
                  <a:ext cx="513080" cy="5130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群組 17"/>
            <p:cNvGrpSpPr/>
            <p:nvPr/>
          </p:nvGrpSpPr>
          <p:grpSpPr>
            <a:xfrm>
              <a:off x="3331224" y="4264074"/>
              <a:ext cx="5529551" cy="1804572"/>
              <a:chOff x="3331224" y="4172634"/>
              <a:chExt cx="5529551" cy="1804572"/>
            </a:xfrm>
          </p:grpSpPr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31224" y="4172634"/>
                <a:ext cx="5529551" cy="1804572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54086" y="5006835"/>
                <a:ext cx="1883827" cy="29873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34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-2588679" y="1351924"/>
            <a:ext cx="992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營運模式」</a:t>
            </a:r>
            <a:endParaRPr lang="zh-TW" altLang="en-US" sz="3600" b="1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98853" y="16475"/>
            <a:ext cx="1581665" cy="1124465"/>
            <a:chOff x="1013253" y="1816443"/>
            <a:chExt cx="1581665" cy="1124465"/>
          </a:xfrm>
        </p:grpSpPr>
        <p:sp>
          <p:nvSpPr>
            <p:cNvPr id="2" name="＞形箭號 1"/>
            <p:cNvSpPr/>
            <p:nvPr/>
          </p:nvSpPr>
          <p:spPr>
            <a:xfrm>
              <a:off x="1013253" y="1816443"/>
              <a:ext cx="1581665" cy="1124465"/>
            </a:xfrm>
            <a:prstGeom prst="chevron">
              <a:avLst>
                <a:gd name="adj" fmla="val 37912"/>
              </a:avLst>
            </a:prstGeom>
            <a:solidFill>
              <a:srgbClr val="FFC000"/>
            </a:solidFill>
            <a:ln w="76200">
              <a:solidFill>
                <a:srgbClr val="E18A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1495168" y="2088291"/>
              <a:ext cx="803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spc="300" dirty="0" smtClean="0">
                  <a:solidFill>
                    <a:schemeClr val="tx2">
                      <a:lumMod val="25000"/>
                    </a:schemeClr>
                  </a:solidFill>
                </a:rPr>
                <a:t>成本定價</a:t>
              </a:r>
              <a:endParaRPr lang="zh-TW" altLang="en-US" b="1" spc="3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511642" y="20594"/>
            <a:ext cx="1581665" cy="1124465"/>
            <a:chOff x="1013253" y="1816443"/>
            <a:chExt cx="1581665" cy="1124465"/>
          </a:xfrm>
        </p:grpSpPr>
        <p:sp>
          <p:nvSpPr>
            <p:cNvPr id="10" name="＞形箭號 9"/>
            <p:cNvSpPr/>
            <p:nvPr/>
          </p:nvSpPr>
          <p:spPr>
            <a:xfrm>
              <a:off x="1013253" y="1816443"/>
              <a:ext cx="1581665" cy="1124465"/>
            </a:xfrm>
            <a:prstGeom prst="chevron">
              <a:avLst>
                <a:gd name="adj" fmla="val 37912"/>
              </a:avLst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495168" y="1959082"/>
              <a:ext cx="9384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spc="300" dirty="0" smtClean="0">
                  <a:solidFill>
                    <a:schemeClr val="tx2">
                      <a:lumMod val="25000"/>
                    </a:schemeClr>
                  </a:solidFill>
                </a:rPr>
                <a:t>產品製造</a:t>
              </a:r>
              <a:r>
                <a:rPr lang="en-US" altLang="zh-TW" b="1" spc="300" dirty="0" smtClean="0">
                  <a:solidFill>
                    <a:schemeClr val="tx2">
                      <a:lumMod val="25000"/>
                    </a:schemeClr>
                  </a:solidFill>
                </a:rPr>
                <a:t>/</a:t>
              </a:r>
              <a:r>
                <a:rPr lang="zh-TW" altLang="en-US" b="1" spc="300" dirty="0" smtClean="0">
                  <a:solidFill>
                    <a:schemeClr val="tx2">
                      <a:lumMod val="25000"/>
                    </a:schemeClr>
                  </a:solidFill>
                </a:rPr>
                <a:t>銷售</a:t>
              </a:r>
              <a:endParaRPr lang="zh-TW" altLang="en-US" b="1" spc="3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2901870" y="0"/>
            <a:ext cx="1581665" cy="1124465"/>
            <a:chOff x="1013253" y="1816443"/>
            <a:chExt cx="1581665" cy="1124465"/>
          </a:xfrm>
        </p:grpSpPr>
        <p:sp>
          <p:nvSpPr>
            <p:cNvPr id="16" name="＞形箭號 15"/>
            <p:cNvSpPr/>
            <p:nvPr/>
          </p:nvSpPr>
          <p:spPr>
            <a:xfrm>
              <a:off x="1013253" y="1816443"/>
              <a:ext cx="1581665" cy="1124465"/>
            </a:xfrm>
            <a:prstGeom prst="chevron">
              <a:avLst>
                <a:gd name="adj" fmla="val 37912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495168" y="2088291"/>
              <a:ext cx="803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spc="300" dirty="0" smtClean="0"/>
                <a:t>營運規劃</a:t>
              </a:r>
              <a:endParaRPr lang="zh-TW" altLang="en-US" b="1" spc="300" dirty="0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829" y="1743696"/>
            <a:ext cx="10058400" cy="465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-2588679" y="1351924"/>
            <a:ext cx="992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營運模式」</a:t>
            </a:r>
            <a:endParaRPr lang="zh-TW" altLang="en-US" sz="3600" b="1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98853" y="16475"/>
            <a:ext cx="1581665" cy="1124465"/>
            <a:chOff x="1013253" y="1816443"/>
            <a:chExt cx="1581665" cy="1124465"/>
          </a:xfrm>
        </p:grpSpPr>
        <p:sp>
          <p:nvSpPr>
            <p:cNvPr id="2" name="＞形箭號 1"/>
            <p:cNvSpPr/>
            <p:nvPr/>
          </p:nvSpPr>
          <p:spPr>
            <a:xfrm>
              <a:off x="1013253" y="1816443"/>
              <a:ext cx="1581665" cy="1124465"/>
            </a:xfrm>
            <a:prstGeom prst="chevron">
              <a:avLst>
                <a:gd name="adj" fmla="val 37912"/>
              </a:avLst>
            </a:prstGeom>
            <a:solidFill>
              <a:srgbClr val="FFC00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文字方塊 2"/>
            <p:cNvSpPr txBox="1"/>
            <p:nvPr/>
          </p:nvSpPr>
          <p:spPr>
            <a:xfrm>
              <a:off x="1495168" y="2088291"/>
              <a:ext cx="803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spc="300" dirty="0" smtClean="0">
                  <a:solidFill>
                    <a:schemeClr val="tx2">
                      <a:lumMod val="25000"/>
                    </a:schemeClr>
                  </a:solidFill>
                </a:rPr>
                <a:t>成本定價</a:t>
              </a:r>
              <a:endParaRPr lang="zh-TW" altLang="en-US" b="1" spc="3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511642" y="20594"/>
            <a:ext cx="1581665" cy="1124465"/>
            <a:chOff x="1013253" y="1816443"/>
            <a:chExt cx="1581665" cy="1124465"/>
          </a:xfrm>
        </p:grpSpPr>
        <p:sp>
          <p:nvSpPr>
            <p:cNvPr id="10" name="＞形箭號 9"/>
            <p:cNvSpPr/>
            <p:nvPr/>
          </p:nvSpPr>
          <p:spPr>
            <a:xfrm>
              <a:off x="1013253" y="1816443"/>
              <a:ext cx="1581665" cy="1124465"/>
            </a:xfrm>
            <a:prstGeom prst="chevron">
              <a:avLst>
                <a:gd name="adj" fmla="val 37912"/>
              </a:avLst>
            </a:prstGeom>
            <a:solidFill>
              <a:schemeClr val="tx1">
                <a:lumMod val="95000"/>
              </a:schemeClr>
            </a:solidFill>
            <a:ln w="5715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495168" y="1959083"/>
              <a:ext cx="9384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spc="300" dirty="0" smtClean="0">
                  <a:solidFill>
                    <a:schemeClr val="tx2">
                      <a:lumMod val="25000"/>
                    </a:schemeClr>
                  </a:solidFill>
                </a:rPr>
                <a:t>產品製造</a:t>
              </a:r>
              <a:r>
                <a:rPr lang="en-US" altLang="zh-TW" b="1" spc="300" dirty="0" smtClean="0">
                  <a:solidFill>
                    <a:schemeClr val="tx2">
                      <a:lumMod val="25000"/>
                    </a:schemeClr>
                  </a:solidFill>
                </a:rPr>
                <a:t>/</a:t>
              </a:r>
              <a:r>
                <a:rPr lang="zh-TW" altLang="en-US" b="1" spc="300" dirty="0" smtClean="0">
                  <a:solidFill>
                    <a:schemeClr val="tx2">
                      <a:lumMod val="25000"/>
                    </a:schemeClr>
                  </a:solidFill>
                </a:rPr>
                <a:t>銷售</a:t>
              </a:r>
              <a:endParaRPr lang="zh-TW" altLang="en-US" b="1" spc="300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2911806" y="19878"/>
            <a:ext cx="1581665" cy="1124465"/>
            <a:chOff x="1013253" y="1816443"/>
            <a:chExt cx="1581665" cy="1124465"/>
          </a:xfrm>
        </p:grpSpPr>
        <p:sp>
          <p:nvSpPr>
            <p:cNvPr id="16" name="＞形箭號 15"/>
            <p:cNvSpPr/>
            <p:nvPr/>
          </p:nvSpPr>
          <p:spPr>
            <a:xfrm>
              <a:off x="1013253" y="1816443"/>
              <a:ext cx="1581665" cy="1124465"/>
            </a:xfrm>
            <a:prstGeom prst="chevron">
              <a:avLst>
                <a:gd name="adj" fmla="val 37912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495168" y="2088291"/>
              <a:ext cx="803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spc="300" dirty="0" smtClean="0"/>
                <a:t>營運規劃</a:t>
              </a:r>
              <a:endParaRPr lang="zh-TW" altLang="en-US" b="1" spc="3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28236" y="2836803"/>
            <a:ext cx="9336911" cy="1968261"/>
            <a:chOff x="1138175" y="3194612"/>
            <a:chExt cx="9336911" cy="1968261"/>
          </a:xfrm>
        </p:grpSpPr>
        <p:sp>
          <p:nvSpPr>
            <p:cNvPr id="5" name="文字方塊 4"/>
            <p:cNvSpPr txBox="1"/>
            <p:nvPr/>
          </p:nvSpPr>
          <p:spPr>
            <a:xfrm>
              <a:off x="1157468" y="3194612"/>
              <a:ext cx="4734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spc="300" dirty="0" smtClean="0"/>
                <a:t>架設</a:t>
              </a:r>
              <a:r>
                <a:rPr lang="en-US" altLang="zh-TW" sz="2800" spc="300" dirty="0" smtClean="0"/>
                <a:t>progressive web app</a:t>
              </a:r>
              <a:endParaRPr lang="zh-TW" altLang="en-US" sz="2800" spc="3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138175" y="3846615"/>
              <a:ext cx="9336911" cy="1316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800" spc="300" dirty="0"/>
                <a:t>先以店家系統引入店家及用戶再來帶動其他系統功能，成為以美食訂餐與社群結合的複合型平台</a:t>
              </a:r>
            </a:p>
          </p:txBody>
        </p:sp>
      </p:grpSp>
      <p:sp>
        <p:nvSpPr>
          <p:cNvPr id="20" name="矩形 19"/>
          <p:cNvSpPr/>
          <p:nvPr/>
        </p:nvSpPr>
        <p:spPr>
          <a:xfrm>
            <a:off x="453082" y="2575815"/>
            <a:ext cx="960558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35965">
              <a:lnSpc>
                <a:spcPct val="200000"/>
              </a:lnSpc>
              <a:spcAft>
                <a:spcPts val="0"/>
              </a:spcAft>
            </a:pPr>
            <a:r>
              <a:rPr lang="zh-TW" altLang="zh-TW" sz="2400" spc="300" dirty="0">
                <a:latin typeface="細明體_HKSCS" panose="02020500000000000000" pitchFamily="18" charset="-120"/>
                <a:ea typeface="細明體_HKSCS" panose="02020500000000000000" pitchFamily="18" charset="-120"/>
                <a:cs typeface="標楷體" panose="03000509000000000000" pitchFamily="65" charset="-120"/>
              </a:rPr>
              <a:t>店鋪管理採取</a:t>
            </a:r>
            <a:r>
              <a:rPr lang="zh-TW" altLang="zh-TW" sz="2800" b="1" spc="300" dirty="0">
                <a:solidFill>
                  <a:srgbClr val="FFC000"/>
                </a:solidFill>
                <a:latin typeface="細明體_HKSCS" panose="02020500000000000000" pitchFamily="18" charset="-120"/>
                <a:ea typeface="細明體_HKSCS" panose="02020500000000000000" pitchFamily="18" charset="-120"/>
                <a:cs typeface="標楷體" panose="03000509000000000000" pitchFamily="65" charset="-120"/>
              </a:rPr>
              <a:t>先免費後增值</a:t>
            </a:r>
            <a:r>
              <a:rPr lang="en-US" altLang="zh-TW" sz="2800" b="1" spc="300" dirty="0">
                <a:solidFill>
                  <a:srgbClr val="FFC000"/>
                </a:solidFill>
                <a:latin typeface="細明體_HKSCS" panose="02020500000000000000" pitchFamily="18" charset="-120"/>
                <a:ea typeface="細明體_HKSCS" panose="02020500000000000000" pitchFamily="18" charset="-120"/>
                <a:cs typeface="標楷體" panose="03000509000000000000" pitchFamily="65" charset="-120"/>
              </a:rPr>
              <a:t>(freemium)</a:t>
            </a:r>
            <a:r>
              <a:rPr lang="zh-TW" altLang="zh-TW" sz="2400" spc="300" dirty="0">
                <a:latin typeface="細明體_HKSCS" panose="02020500000000000000" pitchFamily="18" charset="-120"/>
                <a:ea typeface="細明體_HKSCS" panose="02020500000000000000" pitchFamily="18" charset="-120"/>
                <a:cs typeface="標楷體" panose="03000509000000000000" pitchFamily="65" charset="-120"/>
              </a:rPr>
              <a:t>，收費專業版提供商業智慧的資料整合及分析評估的服務，輔助攤商做經營決策</a:t>
            </a:r>
            <a:r>
              <a:rPr lang="zh-TW" altLang="zh-TW" sz="2400" spc="300" dirty="0" smtClean="0">
                <a:latin typeface="細明體_HKSCS" panose="02020500000000000000" pitchFamily="18" charset="-120"/>
                <a:ea typeface="細明體_HKSCS" panose="02020500000000000000" pitchFamily="18" charset="-120"/>
                <a:cs typeface="標楷體" panose="03000509000000000000" pitchFamily="65" charset="-120"/>
              </a:rPr>
              <a:t>，例如</a:t>
            </a:r>
            <a:r>
              <a:rPr lang="en-US" altLang="zh-TW" sz="2400" spc="300" dirty="0">
                <a:latin typeface="細明體_HKSCS" panose="02020500000000000000" pitchFamily="18" charset="-120"/>
                <a:ea typeface="細明體_HKSCS" panose="02020500000000000000" pitchFamily="18" charset="-120"/>
                <a:cs typeface="標楷體" panose="03000509000000000000" pitchFamily="65" charset="-120"/>
              </a:rPr>
              <a:t>:</a:t>
            </a:r>
            <a:r>
              <a:rPr lang="zh-TW" altLang="zh-TW" sz="2400" spc="300" dirty="0">
                <a:latin typeface="細明體_HKSCS" panose="02020500000000000000" pitchFamily="18" charset="-120"/>
                <a:ea typeface="細明體_HKSCS" panose="02020500000000000000" pitchFamily="18" charset="-120"/>
                <a:cs typeface="標楷體" panose="03000509000000000000" pitchFamily="65" charset="-120"/>
              </a:rPr>
              <a:t>報表分析、競爭分析、顧客分析。</a:t>
            </a:r>
            <a:endParaRPr lang="zh-TW" altLang="zh-TW" sz="2000" spc="300" dirty="0">
              <a:effectLst/>
              <a:latin typeface="細明體_HKSCS" panose="02020500000000000000" pitchFamily="18" charset="-120"/>
              <a:ea typeface="細明體_HKSCS" panose="02020500000000000000" pitchFamily="18" charset="-120"/>
              <a:cs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498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-2588679" y="1351924"/>
            <a:ext cx="9922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營運模式」</a:t>
            </a:r>
            <a:endParaRPr lang="zh-TW" altLang="en-US" sz="3600" b="1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012177" cy="64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8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297080" y="565560"/>
            <a:ext cx="532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 </a:t>
            </a:r>
            <a:r>
              <a:rPr lang="en-US" altLang="zh-TW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團隊成員 </a:t>
            </a:r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zh-TW" altLang="en-US" sz="3600" b="1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846" y="2196353"/>
            <a:ext cx="10058400" cy="46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730" y="2010383"/>
            <a:ext cx="6267450" cy="38100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89320" y="545902"/>
            <a:ext cx="746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 </a:t>
            </a:r>
            <a:r>
              <a:rPr lang="en-US" altLang="zh-TW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產品構想</a:t>
            </a:r>
            <a:r>
              <a:rPr lang="en-US" altLang="zh-TW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需求分析</a:t>
            </a:r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zh-TW" altLang="en-US" sz="3600" b="1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830570" y="6104266"/>
            <a:ext cx="3904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資料來源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</a:t>
            </a:r>
            <a:r>
              <a:rPr lang="en-US" altLang="zh-TW" dirty="0"/>
              <a:t>://www.ixresearch.com/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5321031" y="2470825"/>
            <a:ext cx="1031132" cy="311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132749" y="2846327"/>
            <a:ext cx="1102469" cy="31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3910519" y="2752082"/>
            <a:ext cx="920886" cy="457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950068" y="3317132"/>
            <a:ext cx="888460" cy="301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4692608" y="3553838"/>
            <a:ext cx="940341" cy="31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2870082" y="3540868"/>
            <a:ext cx="1770434" cy="3145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0" name="群組 69"/>
          <p:cNvGrpSpPr/>
          <p:nvPr/>
        </p:nvGrpSpPr>
        <p:grpSpPr>
          <a:xfrm>
            <a:off x="7345016" y="1818860"/>
            <a:ext cx="4929809" cy="2828475"/>
            <a:chOff x="7126357" y="2097157"/>
            <a:chExt cx="4979504" cy="3067013"/>
          </a:xfrm>
        </p:grpSpPr>
        <p:sp>
          <p:nvSpPr>
            <p:cNvPr id="66" name="文字方塊 65"/>
            <p:cNvSpPr txBox="1"/>
            <p:nvPr/>
          </p:nvSpPr>
          <p:spPr>
            <a:xfrm>
              <a:off x="7126357" y="2097157"/>
              <a:ext cx="4979504" cy="667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spc="300" dirty="0" smtClean="0">
                  <a:solidFill>
                    <a:srgbClr val="FF00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可知大眾對社群的印象和期待強調</a:t>
              </a:r>
              <a:r>
                <a:rPr lang="en-US" altLang="zh-TW" b="1" spc="300" dirty="0" smtClean="0">
                  <a:solidFill>
                    <a:srgbClr val="FF00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:</a:t>
              </a:r>
            </a:p>
            <a:p>
              <a:endParaRPr lang="en-US" altLang="zh-TW" sz="16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7349130" y="2486514"/>
              <a:ext cx="3385931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b="1" spc="3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1.</a:t>
              </a:r>
              <a:r>
                <a:rPr lang="zh-TW" altLang="en-US" b="1" spc="3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即時</a:t>
              </a:r>
              <a:r>
                <a:rPr lang="zh-TW" altLang="en-US" b="1" spc="300" dirty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資訊</a:t>
              </a:r>
              <a:endParaRPr lang="en-US" altLang="zh-TW" b="1" spc="300" dirty="0" smtClean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spc="3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2.</a:t>
              </a:r>
              <a:r>
                <a:rPr lang="zh-TW" altLang="en-US" b="1" spc="3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操作介面</a:t>
              </a:r>
              <a:endParaRPr lang="en-US" altLang="zh-TW" b="1" spc="300" dirty="0" smtClean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spc="3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3.</a:t>
              </a:r>
              <a:r>
                <a:rPr lang="zh-TW" altLang="en-US" b="1" spc="3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互動性</a:t>
              </a:r>
              <a:endParaRPr lang="en-US" altLang="zh-TW" b="1" spc="300" dirty="0" smtClean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spc="3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4.</a:t>
              </a:r>
              <a:r>
                <a:rPr lang="zh-TW" altLang="en-US" b="1" spc="3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生活樂趣</a:t>
              </a:r>
              <a:endParaRPr lang="en-US" altLang="zh-TW" b="1" spc="300" dirty="0" smtClean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b="1" spc="3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5.</a:t>
              </a:r>
              <a:r>
                <a:rPr lang="zh-TW" altLang="en-US" b="1" spc="3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資訊量</a:t>
              </a:r>
              <a:endParaRPr lang="en-US" altLang="zh-TW" b="1" spc="300" dirty="0" smtClean="0">
                <a:solidFill>
                  <a:srgbClr val="FFFF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  <a:p>
              <a:endParaRPr lang="en-US" altLang="zh-TW" dirty="0" smtClean="0"/>
            </a:p>
          </p:txBody>
        </p:sp>
      </p:grpSp>
      <p:sp>
        <p:nvSpPr>
          <p:cNvPr id="69" name="矩形 68"/>
          <p:cNvSpPr/>
          <p:nvPr/>
        </p:nvSpPr>
        <p:spPr>
          <a:xfrm>
            <a:off x="2727761" y="2990621"/>
            <a:ext cx="1705090" cy="8657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3" name="群組 72"/>
          <p:cNvGrpSpPr/>
          <p:nvPr/>
        </p:nvGrpSpPr>
        <p:grpSpPr>
          <a:xfrm>
            <a:off x="7391399" y="4853613"/>
            <a:ext cx="4929809" cy="873317"/>
            <a:chOff x="7126357" y="2129489"/>
            <a:chExt cx="4979504" cy="946966"/>
          </a:xfrm>
        </p:grpSpPr>
        <p:sp>
          <p:nvSpPr>
            <p:cNvPr id="74" name="文字方塊 73"/>
            <p:cNvSpPr txBox="1"/>
            <p:nvPr/>
          </p:nvSpPr>
          <p:spPr>
            <a:xfrm>
              <a:off x="7126357" y="2129489"/>
              <a:ext cx="4979504" cy="433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spc="300" dirty="0" smtClean="0">
                  <a:solidFill>
                    <a:srgbClr val="FF00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大眾普遍使用社群關注的內容為</a:t>
              </a:r>
              <a:r>
                <a:rPr lang="en-US" altLang="zh-TW" sz="2000" b="1" spc="300" dirty="0" smtClean="0">
                  <a:solidFill>
                    <a:srgbClr val="FF00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:</a:t>
              </a:r>
              <a:endParaRPr lang="en-US" altLang="zh-TW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7138303" y="2475737"/>
              <a:ext cx="3866577" cy="60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b="1" spc="300" dirty="0">
                  <a:solidFill>
                    <a:srgbClr val="FF00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與</a:t>
              </a:r>
              <a:r>
                <a:rPr lang="zh-TW" altLang="en-US" sz="2000" b="1" spc="6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生活</a:t>
              </a:r>
              <a:r>
                <a:rPr lang="zh-TW" altLang="en-US" b="1" spc="300" dirty="0" smtClean="0">
                  <a:solidFill>
                    <a:srgbClr val="FF00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和</a:t>
              </a:r>
              <a:r>
                <a:rPr lang="zh-TW" altLang="en-US" sz="2000" b="1" spc="600" dirty="0" smtClean="0">
                  <a:solidFill>
                    <a:srgbClr val="FFFF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消費</a:t>
              </a:r>
              <a:r>
                <a:rPr lang="zh-TW" altLang="en-US" b="1" spc="300" dirty="0" smtClean="0">
                  <a:solidFill>
                    <a:srgbClr val="FF0000"/>
                  </a:solidFill>
                  <a:latin typeface="微軟正黑體 Light" panose="020B0304030504040204" pitchFamily="34" charset="-120"/>
                  <a:ea typeface="微軟正黑體 Light" panose="020B0304030504040204" pitchFamily="34" charset="-120"/>
                </a:rPr>
                <a:t>有關的話題</a:t>
              </a:r>
              <a:endParaRPr lang="en-US" altLang="zh-TW" dirty="0" smtClean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822" y="1987204"/>
            <a:ext cx="6324600" cy="38576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54965" y="2792896"/>
            <a:ext cx="1918252" cy="924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65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 animBg="1"/>
      <p:bldP spid="60" grpId="0" animBg="1"/>
      <p:bldP spid="61" grpId="0" animBg="1"/>
      <p:bldP spid="62" grpId="0" animBg="1"/>
      <p:bldP spid="63" grpId="0" animBg="1"/>
      <p:bldP spid="64" grpId="0" animBg="1"/>
      <p:bldP spid="69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47260" y="555842"/>
            <a:ext cx="4947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 </a:t>
            </a:r>
            <a:r>
              <a:rPr lang="en-US" altLang="zh-TW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產品構想</a:t>
            </a:r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zh-TW" altLang="en-US" sz="3600" b="1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362" y="2067339"/>
            <a:ext cx="2948481" cy="50201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644" y="1806606"/>
            <a:ext cx="3478696" cy="624408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2929" y="1590261"/>
            <a:ext cx="3859132" cy="655982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665304" y="2315817"/>
            <a:ext cx="2504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300" dirty="0" smtClean="0"/>
              <a:t>瀑布式介面  </a:t>
            </a:r>
            <a:endParaRPr lang="zh-TW" altLang="en-US" sz="2800" spc="300" dirty="0"/>
          </a:p>
        </p:txBody>
      </p:sp>
      <p:sp>
        <p:nvSpPr>
          <p:cNvPr id="11" name="向右箭號 10"/>
          <p:cNvSpPr/>
          <p:nvPr/>
        </p:nvSpPr>
        <p:spPr>
          <a:xfrm>
            <a:off x="7851913" y="2474843"/>
            <a:ext cx="278295" cy="288235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8153399" y="2329071"/>
            <a:ext cx="276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300" dirty="0" smtClean="0"/>
              <a:t>滑到天荒地老</a:t>
            </a:r>
            <a:r>
              <a:rPr lang="en-US" altLang="zh-TW" sz="2800" spc="300" dirty="0" smtClean="0"/>
              <a:t>~</a:t>
            </a:r>
            <a:endParaRPr lang="zh-TW" altLang="en-US" sz="2800" spc="3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160027" y="4373217"/>
            <a:ext cx="282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kern="2000" spc="600" dirty="0" smtClean="0">
                <a:solidFill>
                  <a:schemeClr val="accent4"/>
                </a:solidFill>
              </a:rPr>
              <a:t>一目了然</a:t>
            </a:r>
            <a:r>
              <a:rPr lang="en-US" altLang="zh-TW" sz="3200" b="1" kern="2000" spc="600" dirty="0" smtClean="0">
                <a:solidFill>
                  <a:schemeClr val="accent4"/>
                </a:solidFill>
              </a:rPr>
              <a:t>!</a:t>
            </a:r>
            <a:endParaRPr lang="zh-TW" altLang="en-US" sz="3200" b="1" kern="2000" spc="600" dirty="0">
              <a:solidFill>
                <a:schemeClr val="accent4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8163338" y="3362738"/>
            <a:ext cx="2822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solidFill>
                  <a:srgbClr val="92D050"/>
                </a:solidFill>
              </a:rPr>
              <a:t>地圖式</a:t>
            </a:r>
            <a:r>
              <a:rPr lang="zh-TW" altLang="en-US" sz="3200" b="1" dirty="0">
                <a:solidFill>
                  <a:srgbClr val="92D050"/>
                </a:solidFill>
              </a:rPr>
              <a:t>介面</a:t>
            </a: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451" y="1560443"/>
            <a:ext cx="2664384" cy="5148470"/>
          </a:xfrm>
          <a:prstGeom prst="roundRect">
            <a:avLst>
              <a:gd name="adj" fmla="val 15163"/>
            </a:avLst>
          </a:prstGeom>
        </p:spPr>
      </p:pic>
      <p:sp>
        <p:nvSpPr>
          <p:cNvPr id="15" name="文字方塊 14"/>
          <p:cNvSpPr txBox="1"/>
          <p:nvPr/>
        </p:nvSpPr>
        <p:spPr>
          <a:xfrm>
            <a:off x="7653128" y="1490870"/>
            <a:ext cx="775253" cy="30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spc="300" dirty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定位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7507355" y="2348948"/>
            <a:ext cx="1109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spc="300" dirty="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拍照發文</a:t>
            </a:r>
            <a:endParaRPr lang="zh-TW" altLang="en-US" sz="1400" spc="3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780722" y="1212574"/>
            <a:ext cx="2961862" cy="318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spc="300" dirty="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搜尋</a:t>
            </a:r>
            <a:r>
              <a:rPr lang="en-US" altLang="zh-TW" sz="1400" spc="300" dirty="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(</a:t>
            </a:r>
            <a:r>
              <a:rPr lang="zh-TW" altLang="en-US" sz="1400" spc="300" dirty="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關鍵字、地點、話題</a:t>
            </a:r>
            <a:r>
              <a:rPr lang="en-US" altLang="zh-TW" sz="1400" spc="300" dirty="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…)</a:t>
            </a:r>
            <a:endParaRPr lang="zh-TW" altLang="en-US" sz="1400" spc="3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276" y="1543654"/>
            <a:ext cx="2627604" cy="5182049"/>
          </a:xfrm>
          <a:prstGeom prst="rect">
            <a:avLst/>
          </a:prstGeom>
        </p:spPr>
      </p:pic>
      <p:sp>
        <p:nvSpPr>
          <p:cNvPr id="18" name="圓角矩形 17"/>
          <p:cNvSpPr/>
          <p:nvPr/>
        </p:nvSpPr>
        <p:spPr>
          <a:xfrm>
            <a:off x="4830418" y="1888435"/>
            <a:ext cx="536713" cy="377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7457665" y="5280992"/>
            <a:ext cx="1417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spc="300" dirty="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熱門度拉</a:t>
            </a:r>
            <a:r>
              <a:rPr lang="en-US" altLang="zh-TW" sz="1400" spc="300" dirty="0" smtClean="0">
                <a:latin typeface="Adobe 宋体 Std L" panose="02020300000000000000" pitchFamily="18" charset="-128"/>
                <a:ea typeface="Adobe 宋体 Std L" panose="02020300000000000000" pitchFamily="18" charset="-128"/>
              </a:rPr>
              <a:t>bar</a:t>
            </a:r>
            <a:endParaRPr lang="zh-TW" altLang="en-US" sz="1400" spc="300" dirty="0">
              <a:latin typeface="Adobe 宋体 Std L" panose="02020300000000000000" pitchFamily="18" charset="-128"/>
              <a:ea typeface="Adobe 宋体 Std L" panose="02020300000000000000" pitchFamily="18" charset="-128"/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7166114" y="1719470"/>
            <a:ext cx="506895" cy="2683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H="1">
            <a:off x="5857463" y="1500809"/>
            <a:ext cx="106015" cy="3909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 flipV="1">
            <a:off x="7123047" y="2362203"/>
            <a:ext cx="361118" cy="1027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H="1" flipV="1">
            <a:off x="7152864" y="5184914"/>
            <a:ext cx="341240" cy="152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3336240" y="5184914"/>
            <a:ext cx="1523995" cy="510208"/>
            <a:chOff x="3336240" y="5184914"/>
            <a:chExt cx="1523995" cy="510208"/>
          </a:xfrm>
        </p:grpSpPr>
        <p:sp>
          <p:nvSpPr>
            <p:cNvPr id="65" name="文字方塊 64"/>
            <p:cNvSpPr txBox="1"/>
            <p:nvPr/>
          </p:nvSpPr>
          <p:spPr>
            <a:xfrm>
              <a:off x="3336240" y="5184914"/>
              <a:ext cx="1166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spc="300" dirty="0" smtClean="0">
                  <a:latin typeface="Adobe 宋体 Std L" panose="02020300000000000000" pitchFamily="18" charset="-128"/>
                  <a:ea typeface="Adobe 宋体 Std L" panose="02020300000000000000" pitchFamily="18" charset="-128"/>
                </a:rPr>
                <a:t>附近文章</a:t>
              </a:r>
              <a:endParaRPr lang="zh-TW" altLang="en-US" sz="1400" spc="300" dirty="0">
                <a:latin typeface="Adobe 宋体 Std L" panose="02020300000000000000" pitchFamily="18" charset="-128"/>
                <a:ea typeface="Adobe 宋体 Std L" panose="02020300000000000000" pitchFamily="18" charset="-128"/>
              </a:endParaRPr>
            </a:p>
          </p:txBody>
        </p:sp>
        <p:cxnSp>
          <p:nvCxnSpPr>
            <p:cNvPr id="71" name="直線單箭頭接點 70"/>
            <p:cNvCxnSpPr/>
            <p:nvPr/>
          </p:nvCxnSpPr>
          <p:spPr>
            <a:xfrm>
              <a:off x="4343400" y="5396948"/>
              <a:ext cx="516835" cy="29817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3508519" y="5877340"/>
            <a:ext cx="1623386" cy="453551"/>
            <a:chOff x="3167275" y="4969566"/>
            <a:chExt cx="1623386" cy="453551"/>
          </a:xfrm>
        </p:grpSpPr>
        <p:sp>
          <p:nvSpPr>
            <p:cNvPr id="76" name="文字方塊 75"/>
            <p:cNvSpPr txBox="1"/>
            <p:nvPr/>
          </p:nvSpPr>
          <p:spPr>
            <a:xfrm>
              <a:off x="3167275" y="5115340"/>
              <a:ext cx="1166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spc="300" dirty="0" smtClean="0">
                  <a:latin typeface="Adobe 宋体 Std L" panose="02020300000000000000" pitchFamily="18" charset="-128"/>
                  <a:ea typeface="Adobe 宋体 Std L" panose="02020300000000000000" pitchFamily="18" charset="-128"/>
                </a:rPr>
                <a:t>附近店家</a:t>
              </a:r>
              <a:endParaRPr lang="zh-TW" altLang="en-US" sz="1400" spc="300" dirty="0">
                <a:latin typeface="Adobe 宋体 Std L" panose="02020300000000000000" pitchFamily="18" charset="-128"/>
                <a:ea typeface="Adobe 宋体 Std L" panose="02020300000000000000" pitchFamily="18" charset="-128"/>
              </a:endParaRPr>
            </a:p>
          </p:txBody>
        </p:sp>
        <p:cxnSp>
          <p:nvCxnSpPr>
            <p:cNvPr id="77" name="直線單箭頭接點 76"/>
            <p:cNvCxnSpPr/>
            <p:nvPr/>
          </p:nvCxnSpPr>
          <p:spPr>
            <a:xfrm flipV="1">
              <a:off x="4101547" y="4969566"/>
              <a:ext cx="689114" cy="1954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5396949" y="6092688"/>
            <a:ext cx="1736035" cy="529750"/>
            <a:chOff x="2736575" y="4873489"/>
            <a:chExt cx="1736035" cy="529750"/>
          </a:xfrm>
        </p:grpSpPr>
        <p:sp>
          <p:nvSpPr>
            <p:cNvPr id="79" name="文字方塊 78"/>
            <p:cNvSpPr txBox="1"/>
            <p:nvPr/>
          </p:nvSpPr>
          <p:spPr>
            <a:xfrm>
              <a:off x="3306423" y="5095462"/>
              <a:ext cx="1166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spc="300" dirty="0" smtClean="0">
                  <a:latin typeface="Adobe 宋体 Std L" panose="02020300000000000000" pitchFamily="18" charset="-128"/>
                  <a:ea typeface="Adobe 宋体 Std L" panose="02020300000000000000" pitchFamily="18" charset="-128"/>
                </a:rPr>
                <a:t>附近活動</a:t>
              </a:r>
              <a:endParaRPr lang="zh-TW" altLang="en-US" sz="1400" spc="300" dirty="0">
                <a:latin typeface="Adobe 宋体 Std L" panose="02020300000000000000" pitchFamily="18" charset="-128"/>
                <a:ea typeface="Adobe 宋体 Std L" panose="02020300000000000000" pitchFamily="18" charset="-128"/>
              </a:endParaRPr>
            </a:p>
          </p:txBody>
        </p:sp>
        <p:cxnSp>
          <p:nvCxnSpPr>
            <p:cNvPr id="80" name="直線單箭頭接點 79"/>
            <p:cNvCxnSpPr/>
            <p:nvPr/>
          </p:nvCxnSpPr>
          <p:spPr>
            <a:xfrm flipH="1" flipV="1">
              <a:off x="2736575" y="4873489"/>
              <a:ext cx="546651" cy="20872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群組 82"/>
          <p:cNvGrpSpPr/>
          <p:nvPr/>
        </p:nvGrpSpPr>
        <p:grpSpPr>
          <a:xfrm>
            <a:off x="3299797" y="4313581"/>
            <a:ext cx="1321897" cy="983973"/>
            <a:chOff x="3299797" y="4313581"/>
            <a:chExt cx="1321897" cy="983973"/>
          </a:xfrm>
        </p:grpSpPr>
        <p:sp>
          <p:nvSpPr>
            <p:cNvPr id="57" name="左大括弧 56"/>
            <p:cNvSpPr/>
            <p:nvPr/>
          </p:nvSpPr>
          <p:spPr>
            <a:xfrm>
              <a:off x="4403033" y="4313581"/>
              <a:ext cx="218661" cy="983973"/>
            </a:xfrm>
            <a:prstGeom prst="leftBrace">
              <a:avLst>
                <a:gd name="adj1" fmla="val 44503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3299797" y="4661453"/>
              <a:ext cx="1166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spc="300" dirty="0" smtClean="0">
                  <a:latin typeface="Adobe 宋体 Std L" panose="02020300000000000000" pitchFamily="18" charset="-128"/>
                  <a:ea typeface="Adobe 宋体 Std L" panose="02020300000000000000" pitchFamily="18" charset="-128"/>
                </a:rPr>
                <a:t>文章分類</a:t>
              </a:r>
              <a:endParaRPr lang="zh-TW" altLang="en-US" sz="1400" spc="300" dirty="0">
                <a:latin typeface="Adobe 宋体 Std L" panose="02020300000000000000" pitchFamily="18" charset="-128"/>
                <a:ea typeface="Adobe 宋体 Std L" panose="02020300000000000000" pitchFamily="18" charset="-128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5039138" y="2514600"/>
            <a:ext cx="1938131" cy="324015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85" name="群組 84"/>
          <p:cNvGrpSpPr/>
          <p:nvPr/>
        </p:nvGrpSpPr>
        <p:grpSpPr>
          <a:xfrm>
            <a:off x="3380902" y="3212774"/>
            <a:ext cx="1618480" cy="738664"/>
            <a:chOff x="2906610" y="4850180"/>
            <a:chExt cx="1713299" cy="628589"/>
          </a:xfrm>
        </p:grpSpPr>
        <p:sp>
          <p:nvSpPr>
            <p:cNvPr id="86" name="文字方塊 85"/>
            <p:cNvSpPr txBox="1"/>
            <p:nvPr/>
          </p:nvSpPr>
          <p:spPr>
            <a:xfrm>
              <a:off x="2906610" y="4850180"/>
              <a:ext cx="1166187" cy="6285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1400" spc="300" dirty="0" smtClean="0">
                  <a:solidFill>
                    <a:srgbClr val="FFFF00"/>
                  </a:solidFill>
                  <a:latin typeface="Adobe 宋体 Std L" panose="02020300000000000000" pitchFamily="18" charset="-128"/>
                  <a:ea typeface="Adobe 宋体 Std L" panose="02020300000000000000" pitchFamily="18" charset="-128"/>
                </a:rPr>
                <a:t>依據位置發文產生棒棒糖</a:t>
              </a:r>
              <a:endParaRPr lang="zh-TW" altLang="en-US" sz="1400" spc="300" dirty="0">
                <a:solidFill>
                  <a:srgbClr val="FFFF00"/>
                </a:solidFill>
                <a:latin typeface="Adobe 宋体 Std L" panose="02020300000000000000" pitchFamily="18" charset="-128"/>
                <a:ea typeface="Adobe 宋体 Std L" panose="02020300000000000000" pitchFamily="18" charset="-128"/>
              </a:endParaRPr>
            </a:p>
          </p:txBody>
        </p:sp>
        <p:cxnSp>
          <p:nvCxnSpPr>
            <p:cNvPr id="87" name="直線單箭頭接點 86"/>
            <p:cNvCxnSpPr/>
            <p:nvPr/>
          </p:nvCxnSpPr>
          <p:spPr>
            <a:xfrm flipV="1">
              <a:off x="3946075" y="4865027"/>
              <a:ext cx="673834" cy="141062"/>
            </a:xfrm>
            <a:prstGeom prst="straightConnector1">
              <a:avLst/>
            </a:prstGeom>
            <a:ln w="28575"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群組 89"/>
          <p:cNvGrpSpPr/>
          <p:nvPr/>
        </p:nvGrpSpPr>
        <p:grpSpPr>
          <a:xfrm>
            <a:off x="3475388" y="1785732"/>
            <a:ext cx="1355030" cy="699051"/>
            <a:chOff x="3207031" y="5731567"/>
            <a:chExt cx="1355030" cy="699051"/>
          </a:xfrm>
        </p:grpSpPr>
        <p:sp>
          <p:nvSpPr>
            <p:cNvPr id="91" name="文字方塊 90"/>
            <p:cNvSpPr txBox="1"/>
            <p:nvPr/>
          </p:nvSpPr>
          <p:spPr>
            <a:xfrm>
              <a:off x="3207031" y="5731567"/>
              <a:ext cx="11661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rgbClr val="FF0000"/>
                  </a:solidFill>
                  <a:latin typeface="Adobe 宋体 Std L" panose="02020300000000000000" pitchFamily="18" charset="-128"/>
                  <a:ea typeface="Adobe 宋体 Std L" panose="02020300000000000000" pitchFamily="18" charset="-128"/>
                </a:rPr>
                <a:t>其他</a:t>
              </a:r>
              <a:r>
                <a:rPr lang="zh-TW" altLang="en-US" sz="1400" b="1" spc="300" dirty="0">
                  <a:solidFill>
                    <a:srgbClr val="FF0000"/>
                  </a:solidFill>
                  <a:latin typeface="Adobe 宋体 Std L" panose="02020300000000000000" pitchFamily="18" charset="-128"/>
                  <a:ea typeface="Adobe 宋体 Std L" panose="02020300000000000000" pitchFamily="18" charset="-128"/>
                </a:rPr>
                <a:t>功能</a:t>
              </a:r>
            </a:p>
          </p:txBody>
        </p:sp>
        <p:cxnSp>
          <p:nvCxnSpPr>
            <p:cNvPr id="92" name="直線單箭頭接點 91"/>
            <p:cNvCxnSpPr>
              <a:stCxn id="18" idx="1"/>
            </p:cNvCxnSpPr>
            <p:nvPr/>
          </p:nvCxnSpPr>
          <p:spPr>
            <a:xfrm flipH="1">
              <a:off x="3667540" y="6023114"/>
              <a:ext cx="894521" cy="4075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192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  <p:bldP spid="11" grpId="1" animBg="1"/>
      <p:bldP spid="28" grpId="0"/>
      <p:bldP spid="28" grpId="1"/>
      <p:bldP spid="14" grpId="0"/>
      <p:bldP spid="14" grpId="1"/>
      <p:bldP spid="32" grpId="0" build="allAtOnce"/>
      <p:bldP spid="15" grpId="0"/>
      <p:bldP spid="15" grpId="1"/>
      <p:bldP spid="35" grpId="0"/>
      <p:bldP spid="35" grpId="1"/>
      <p:bldP spid="36" grpId="0"/>
      <p:bldP spid="36" grpId="1"/>
      <p:bldP spid="18" grpId="1" animBg="1"/>
      <p:bldP spid="41" grpId="0"/>
      <p:bldP spid="41" grpId="1"/>
      <p:bldP spid="84" grpId="0" animBg="1"/>
      <p:bldP spid="8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63395" y="624867"/>
            <a:ext cx="6907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 </a:t>
            </a:r>
            <a:r>
              <a:rPr lang="en-US" altLang="zh-TW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產品構想</a:t>
            </a:r>
            <a:r>
              <a:rPr lang="en-US" altLang="zh-TW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其他功能</a:t>
            </a:r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zh-TW" altLang="en-US" sz="3600" b="1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47" y="2207680"/>
            <a:ext cx="2964088" cy="2964088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455" y="2185297"/>
            <a:ext cx="3085294" cy="313117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046" y="2218426"/>
            <a:ext cx="3067730" cy="3058290"/>
          </a:xfrm>
          <a:prstGeom prst="rect">
            <a:avLst/>
          </a:prstGeom>
        </p:spPr>
      </p:pic>
      <p:pic>
        <p:nvPicPr>
          <p:cNvPr id="164" name="圖片 16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742" y="1691146"/>
            <a:ext cx="2318452" cy="4577731"/>
          </a:xfrm>
          <a:prstGeom prst="rect">
            <a:avLst/>
          </a:prstGeom>
        </p:spPr>
      </p:pic>
      <p:pic>
        <p:nvPicPr>
          <p:cNvPr id="165" name="圖片 16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109" y="1504336"/>
            <a:ext cx="2581259" cy="5055011"/>
          </a:xfrm>
          <a:prstGeom prst="rect">
            <a:avLst/>
          </a:prstGeom>
        </p:spPr>
      </p:pic>
      <p:pic>
        <p:nvPicPr>
          <p:cNvPr id="166" name="圖片 165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1276" y="1750142"/>
            <a:ext cx="2222092" cy="4545187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2674375" y="3677266"/>
            <a:ext cx="1022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</a:rPr>
              <a:t>有訂單會提示</a:t>
            </a:r>
          </a:p>
        </p:txBody>
      </p:sp>
      <p:cxnSp>
        <p:nvCxnSpPr>
          <p:cNvPr id="139" name="肘形接點 246"/>
          <p:cNvCxnSpPr/>
          <p:nvPr/>
        </p:nvCxnSpPr>
        <p:spPr>
          <a:xfrm flipV="1">
            <a:off x="7167716" y="2054942"/>
            <a:ext cx="1278194" cy="7865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pic>
        <p:nvPicPr>
          <p:cNvPr id="167" name="圖片 16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18" y="241228"/>
            <a:ext cx="1445343" cy="144534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8981955" y="1273216"/>
            <a:ext cx="2777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店家可自行設計菜單</a:t>
            </a:r>
            <a:r>
              <a:rPr lang="en-US" altLang="zh-TW" b="1" dirty="0" smtClean="0">
                <a:solidFill>
                  <a:srgbClr val="FF0000"/>
                </a:solidFill>
              </a:rPr>
              <a:t>~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858719" y="5141089"/>
            <a:ext cx="202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</a:rPr>
              <a:t>即時接單系統</a:t>
            </a:r>
            <a:r>
              <a:rPr lang="en-US" altLang="zh-TW" sz="2000" b="1" dirty="0" smtClean="0">
                <a:solidFill>
                  <a:srgbClr val="FF0000"/>
                </a:solidFill>
              </a:rPr>
              <a:t>~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49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圖片 16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95" y="329719"/>
            <a:ext cx="920347" cy="920347"/>
          </a:xfrm>
          <a:prstGeom prst="rect">
            <a:avLst/>
          </a:prstGeom>
        </p:spPr>
      </p:pic>
      <p:grpSp>
        <p:nvGrpSpPr>
          <p:cNvPr id="168" name="群組 167"/>
          <p:cNvGrpSpPr/>
          <p:nvPr/>
        </p:nvGrpSpPr>
        <p:grpSpPr>
          <a:xfrm>
            <a:off x="5264854" y="1252072"/>
            <a:ext cx="2595949" cy="5014844"/>
            <a:chOff x="5969978" y="738554"/>
            <a:chExt cx="2778369" cy="5433646"/>
          </a:xfrm>
        </p:grpSpPr>
        <p:grpSp>
          <p:nvGrpSpPr>
            <p:cNvPr id="173" name="群組 172"/>
            <p:cNvGrpSpPr/>
            <p:nvPr/>
          </p:nvGrpSpPr>
          <p:grpSpPr>
            <a:xfrm>
              <a:off x="5969978" y="738554"/>
              <a:ext cx="2778369" cy="5433646"/>
              <a:chOff x="5969978" y="738554"/>
              <a:chExt cx="2778369" cy="5433646"/>
            </a:xfrm>
          </p:grpSpPr>
          <p:grpSp>
            <p:nvGrpSpPr>
              <p:cNvPr id="178" name="群組 177"/>
              <p:cNvGrpSpPr/>
              <p:nvPr/>
            </p:nvGrpSpPr>
            <p:grpSpPr>
              <a:xfrm>
                <a:off x="5969978" y="738554"/>
                <a:ext cx="2778369" cy="5433646"/>
                <a:chOff x="5969978" y="738554"/>
                <a:chExt cx="2778369" cy="5433646"/>
              </a:xfrm>
            </p:grpSpPr>
            <p:grpSp>
              <p:nvGrpSpPr>
                <p:cNvPr id="180" name="群組 179"/>
                <p:cNvGrpSpPr/>
                <p:nvPr/>
              </p:nvGrpSpPr>
              <p:grpSpPr>
                <a:xfrm>
                  <a:off x="5969978" y="738554"/>
                  <a:ext cx="2778369" cy="5433646"/>
                  <a:chOff x="6110655" y="624254"/>
                  <a:chExt cx="2778369" cy="5600700"/>
                </a:xfrm>
              </p:grpSpPr>
              <p:grpSp>
                <p:nvGrpSpPr>
                  <p:cNvPr id="182" name="群組 181"/>
                  <p:cNvGrpSpPr/>
                  <p:nvPr/>
                </p:nvGrpSpPr>
                <p:grpSpPr>
                  <a:xfrm>
                    <a:off x="6110655" y="624254"/>
                    <a:ext cx="2778369" cy="5600700"/>
                    <a:chOff x="5961185" y="615462"/>
                    <a:chExt cx="2778369" cy="5600700"/>
                  </a:xfrm>
                </p:grpSpPr>
                <p:pic>
                  <p:nvPicPr>
                    <p:cNvPr id="185" name="圖片 184"/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5961185" y="615462"/>
                      <a:ext cx="2778369" cy="5600700"/>
                    </a:xfrm>
                    <a:prstGeom prst="roundRect">
                      <a:avLst>
                        <a:gd name="adj" fmla="val 17413"/>
                      </a:avLst>
                    </a:prstGeom>
                  </p:spPr>
                </p:pic>
                <p:sp>
                  <p:nvSpPr>
                    <p:cNvPr id="186" name="矩形 185"/>
                    <p:cNvSpPr/>
                    <p:nvPr/>
                  </p:nvSpPr>
                  <p:spPr>
                    <a:xfrm>
                      <a:off x="6151235" y="1046976"/>
                      <a:ext cx="2380167" cy="503433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35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  <p:cxnSp>
                  <p:nvCxnSpPr>
                    <p:cNvPr id="187" name="直線接點 186"/>
                    <p:cNvCxnSpPr/>
                    <p:nvPr/>
                  </p:nvCxnSpPr>
                  <p:spPr>
                    <a:xfrm>
                      <a:off x="6142186" y="1415563"/>
                      <a:ext cx="2371117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</a:ln>
                    <a:effectLst/>
                  </p:spPr>
                </p:cxnSp>
                <p:grpSp>
                  <p:nvGrpSpPr>
                    <p:cNvPr id="188" name="群組 187"/>
                    <p:cNvGrpSpPr/>
                    <p:nvPr/>
                  </p:nvGrpSpPr>
                  <p:grpSpPr>
                    <a:xfrm>
                      <a:off x="6654798" y="1081218"/>
                      <a:ext cx="1636514" cy="287412"/>
                      <a:chOff x="6635042" y="1123734"/>
                      <a:chExt cx="1589904" cy="281095"/>
                    </a:xfrm>
                  </p:grpSpPr>
                  <p:sp>
                    <p:nvSpPr>
                      <p:cNvPr id="215" name="文字方塊 214"/>
                      <p:cNvSpPr txBox="1"/>
                      <p:nvPr/>
                    </p:nvSpPr>
                    <p:spPr>
                      <a:xfrm>
                        <a:off x="6635042" y="1123734"/>
                        <a:ext cx="1589904" cy="2810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TW" sz="1050" b="0" i="0" u="none" strike="noStrike" kern="0" cap="none" spc="225" normalizeH="0" baseline="0" noProof="0" dirty="0" err="1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</a:rPr>
                          <a:t>Mavigation</a:t>
                        </a:r>
                        <a:endParaRPr kumimoji="0" lang="zh-TW" altLang="en-US" sz="1050" b="0" i="0" u="none" strike="noStrike" kern="0" cap="none" spc="225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</a:endParaRPr>
                      </a:p>
                    </p:txBody>
                  </p:sp>
                  <p:pic>
                    <p:nvPicPr>
                      <p:cNvPr id="216" name="圖片 215"/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063939" y="1153530"/>
                        <a:ext cx="104626" cy="104626"/>
                      </a:xfrm>
                      <a:prstGeom prst="rect">
                        <a:avLst/>
                      </a:prstGeom>
                    </p:spPr>
                  </p:pic>
                </p:grpSp>
                <p:cxnSp>
                  <p:nvCxnSpPr>
                    <p:cNvPr id="189" name="直線接點 188"/>
                    <p:cNvCxnSpPr/>
                    <p:nvPr/>
                  </p:nvCxnSpPr>
                  <p:spPr>
                    <a:xfrm>
                      <a:off x="6115321" y="1081217"/>
                      <a:ext cx="2389110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</a:ln>
                    <a:effectLst/>
                  </p:spPr>
                </p:cxnSp>
                <p:grpSp>
                  <p:nvGrpSpPr>
                    <p:cNvPr id="190" name="群組 189"/>
                    <p:cNvGrpSpPr/>
                    <p:nvPr/>
                  </p:nvGrpSpPr>
                  <p:grpSpPr>
                    <a:xfrm>
                      <a:off x="7457056" y="1511189"/>
                      <a:ext cx="543941" cy="419939"/>
                      <a:chOff x="7467200" y="1517887"/>
                      <a:chExt cx="528448" cy="410711"/>
                    </a:xfrm>
                  </p:grpSpPr>
                  <p:sp>
                    <p:nvSpPr>
                      <p:cNvPr id="213" name="矩形 212"/>
                      <p:cNvSpPr/>
                      <p:nvPr/>
                    </p:nvSpPr>
                    <p:spPr>
                      <a:xfrm>
                        <a:off x="7528497" y="1546968"/>
                        <a:ext cx="390280" cy="177301"/>
                      </a:xfrm>
                      <a:prstGeom prst="rect">
                        <a:avLst/>
                      </a:prstGeom>
                      <a:solidFill>
                        <a:sysClr val="window" lastClr="FFFFFF">
                          <a:lumMod val="95000"/>
                          <a:alpha val="82000"/>
                        </a:sysClr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TW" altLang="en-US" sz="135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/>
                          <a:ea typeface="新細明體" panose="02020500000000000000" pitchFamily="18" charset="-120"/>
                          <a:cs typeface="+mn-cs"/>
                        </a:endParaRPr>
                      </a:p>
                    </p:txBody>
                  </p:sp>
                  <p:sp>
                    <p:nvSpPr>
                      <p:cNvPr id="214" name="文字方塊 213"/>
                      <p:cNvSpPr txBox="1"/>
                      <p:nvPr/>
                    </p:nvSpPr>
                    <p:spPr>
                      <a:xfrm>
                        <a:off x="7467200" y="1517887"/>
                        <a:ext cx="528448" cy="41071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675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D25F"/>
                            </a:solidFill>
                            <a:effectLst/>
                            <a:uLnTx/>
                            <a:uFillTx/>
                            <a:latin typeface="맑은 고딕"/>
                          </a:rPr>
                          <a:t>營業中</a:t>
                        </a:r>
                      </a:p>
                    </p:txBody>
                  </p:sp>
                </p:grpSp>
                <p:cxnSp>
                  <p:nvCxnSpPr>
                    <p:cNvPr id="191" name="直線接點 190"/>
                    <p:cNvCxnSpPr/>
                    <p:nvPr/>
                  </p:nvCxnSpPr>
                  <p:spPr>
                    <a:xfrm>
                      <a:off x="6154253" y="3630070"/>
                      <a:ext cx="2371117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</a:ln>
                    <a:effectLst/>
                  </p:spPr>
                </p:cxnSp>
                <p:sp>
                  <p:nvSpPr>
                    <p:cNvPr id="192" name="文字方塊 191"/>
                    <p:cNvSpPr txBox="1"/>
                    <p:nvPr/>
                  </p:nvSpPr>
                  <p:spPr>
                    <a:xfrm>
                      <a:off x="7861636" y="4277450"/>
                      <a:ext cx="734277" cy="45224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75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</a:rPr>
                        <a:t>10</a:t>
                      </a:r>
                      <a:r>
                        <a:rPr kumimoji="0" lang="zh-TW" altLang="en-US" sz="75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</a:rPr>
                        <a:t>分鐘前</a:t>
                      </a:r>
                    </a:p>
                  </p:txBody>
                </p:sp>
                <p:sp>
                  <p:nvSpPr>
                    <p:cNvPr id="193" name="文字方塊 192"/>
                    <p:cNvSpPr txBox="1"/>
                    <p:nvPr/>
                  </p:nvSpPr>
                  <p:spPr>
                    <a:xfrm>
                      <a:off x="6264327" y="3721703"/>
                      <a:ext cx="2043402" cy="72183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今日限定</a:t>
                      </a:r>
                      <a:r>
                        <a:rPr kumimoji="0" lang="en-US" altLang="zh-TW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!</a:t>
                      </a:r>
                      <a:r>
                        <a:rPr kumimoji="0" lang="zh-TW" altLang="en-US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 絲瓜鮮蝦湯包</a:t>
                      </a:r>
                      <a:r>
                        <a:rPr kumimoji="0" lang="en-US" altLang="zh-TW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!</a:t>
                      </a: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滿額</a:t>
                      </a:r>
                      <a:r>
                        <a:rPr kumimoji="0" lang="en-US" altLang="zh-TW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300</a:t>
                      </a:r>
                      <a:r>
                        <a:rPr kumimoji="0" lang="zh-TW" altLang="en-US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再送一杯豆漿</a:t>
                      </a:r>
                      <a:r>
                        <a:rPr kumimoji="0" lang="en-US" altLang="zh-TW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!</a:t>
                      </a: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#</a:t>
                      </a:r>
                      <a:r>
                        <a:rPr kumimoji="0" lang="zh-TW" altLang="en-US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民雄美食 </a:t>
                      </a:r>
                      <a:r>
                        <a:rPr kumimoji="0" lang="en-US" altLang="zh-TW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#</a:t>
                      </a:r>
                      <a:r>
                        <a:rPr kumimoji="0" lang="zh-TW" altLang="en-US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中正大學 </a:t>
                      </a:r>
                      <a:endParaRPr kumimoji="0" lang="en-US" altLang="zh-TW" sz="9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新細明體" panose="02020500000000000000" pitchFamily="18" charset="-120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#</a:t>
                      </a:r>
                      <a:r>
                        <a:rPr kumimoji="0" lang="zh-TW" altLang="en-US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新細明體" panose="02020500000000000000" pitchFamily="18" charset="-120"/>
                        </a:rPr>
                        <a:t>家鄉湯包</a:t>
                      </a:r>
                    </a:p>
                  </p:txBody>
                </p:sp>
                <p:grpSp>
                  <p:nvGrpSpPr>
                    <p:cNvPr id="194" name="群組 193"/>
                    <p:cNvGrpSpPr/>
                    <p:nvPr/>
                  </p:nvGrpSpPr>
                  <p:grpSpPr>
                    <a:xfrm>
                      <a:off x="6148219" y="4481281"/>
                      <a:ext cx="2433073" cy="1310757"/>
                      <a:chOff x="6148219" y="4481281"/>
                      <a:chExt cx="2433073" cy="1310757"/>
                    </a:xfrm>
                  </p:grpSpPr>
                  <p:cxnSp>
                    <p:nvCxnSpPr>
                      <p:cNvPr id="200" name="直線接點 199"/>
                      <p:cNvCxnSpPr/>
                      <p:nvPr/>
                    </p:nvCxnSpPr>
                    <p:spPr>
                      <a:xfrm>
                        <a:off x="6148219" y="4831883"/>
                        <a:ext cx="2371117" cy="0"/>
                      </a:xfrm>
                      <a:prstGeom prst="line">
                        <a:avLst/>
                      </a:prstGeom>
                      <a:noFill/>
                      <a:ln w="12700" cap="flat" cmpd="sng" algn="ctr">
                        <a:solidFill>
                          <a:sysClr val="window" lastClr="FFFFFF">
                            <a:lumMod val="95000"/>
                          </a:sysClr>
                        </a:solidFill>
                        <a:prstDash val="solid"/>
                      </a:ln>
                      <a:effectLst/>
                    </p:spPr>
                  </p:cxnSp>
                  <p:cxnSp>
                    <p:nvCxnSpPr>
                      <p:cNvPr id="201" name="直線接點 200"/>
                      <p:cNvCxnSpPr/>
                      <p:nvPr/>
                    </p:nvCxnSpPr>
                    <p:spPr>
                      <a:xfrm>
                        <a:off x="6154253" y="4496263"/>
                        <a:ext cx="2371117" cy="0"/>
                      </a:xfrm>
                      <a:prstGeom prst="line">
                        <a:avLst/>
                      </a:prstGeom>
                      <a:noFill/>
                      <a:ln w="12700" cap="flat" cmpd="sng" algn="ctr">
                        <a:solidFill>
                          <a:sysClr val="window" lastClr="FFFFFF">
                            <a:lumMod val="95000"/>
                          </a:sysClr>
                        </a:solidFill>
                        <a:prstDash val="solid"/>
                      </a:ln>
                      <a:effectLst/>
                    </p:spPr>
                  </p:cxnSp>
                  <p:pic>
                    <p:nvPicPr>
                      <p:cNvPr id="202" name="圖片 201"/>
                      <p:cNvPicPr>
                        <a:picLocks noChangeAspect="1"/>
                      </p:cNvPicPr>
                      <p:nvPr/>
                    </p:nvPicPr>
                    <p:blipFill>
                      <a:blip r:embed="rId6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811889" y="4553262"/>
                        <a:ext cx="203122" cy="20177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3" name="圖片 202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7843599" y="4556021"/>
                        <a:ext cx="209692" cy="20829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04" name="直線接點 203"/>
                      <p:cNvCxnSpPr/>
                      <p:nvPr/>
                    </p:nvCxnSpPr>
                    <p:spPr>
                      <a:xfrm>
                        <a:off x="7342828" y="4481281"/>
                        <a:ext cx="3017" cy="344609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ysClr val="window" lastClr="FFFFFF">
                            <a:lumMod val="95000"/>
                          </a:sysClr>
                        </a:solidFill>
                        <a:prstDash val="solid"/>
                      </a:ln>
                      <a:effectLst/>
                    </p:spPr>
                  </p:cxnSp>
                  <p:sp>
                    <p:nvSpPr>
                      <p:cNvPr id="205" name="文字方塊 204"/>
                      <p:cNvSpPr txBox="1"/>
                      <p:nvPr/>
                    </p:nvSpPr>
                    <p:spPr>
                      <a:xfrm>
                        <a:off x="6422738" y="4547202"/>
                        <a:ext cx="479654" cy="2988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TW" sz="788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white">
                                <a:lumMod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/>
                          </a:rPr>
                          <a:t>120</a:t>
                        </a:r>
                        <a:endParaRPr kumimoji="0" lang="zh-TW" altLang="en-US" sz="788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</a:endParaRPr>
                      </a:p>
                    </p:txBody>
                  </p:sp>
                  <p:pic>
                    <p:nvPicPr>
                      <p:cNvPr id="206" name="圖片 205"/>
                      <p:cNvPicPr>
                        <a:picLocks noChangeAspect="1"/>
                      </p:cNvPicPr>
                      <p:nvPr/>
                    </p:nvPicPr>
                    <p:blipFill>
                      <a:blip r:embed="rId8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305088" y="4967569"/>
                        <a:ext cx="282651" cy="281787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07" name="文字方塊 206"/>
                      <p:cNvSpPr txBox="1"/>
                      <p:nvPr/>
                    </p:nvSpPr>
                    <p:spPr>
                      <a:xfrm>
                        <a:off x="6522289" y="4960741"/>
                        <a:ext cx="669705" cy="24061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TW" sz="800" b="0" i="0" u="none" strike="noStrike" kern="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</a:rPr>
                          <a:t>nikkshu</a:t>
                        </a:r>
                        <a:endParaRPr kumimoji="0" lang="zh-TW" altLang="en-US" sz="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</a:endParaRPr>
                      </a:p>
                    </p:txBody>
                  </p:sp>
                  <p:sp>
                    <p:nvSpPr>
                      <p:cNvPr id="208" name="文字方塊 207"/>
                      <p:cNvSpPr txBox="1"/>
                      <p:nvPr/>
                    </p:nvSpPr>
                    <p:spPr>
                      <a:xfrm>
                        <a:off x="7046936" y="4969728"/>
                        <a:ext cx="1534356" cy="24061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8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</a:rPr>
                          <a:t>推好吃 老闆娘人美心也美</a:t>
                        </a:r>
                        <a:r>
                          <a:rPr kumimoji="0" lang="en-US" altLang="zh-TW" sz="8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</a:rPr>
                          <a:t>!</a:t>
                        </a:r>
                        <a:endParaRPr kumimoji="0" lang="zh-TW" altLang="en-US" sz="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</a:endParaRPr>
                      </a:p>
                    </p:txBody>
                  </p:sp>
                  <p:sp>
                    <p:nvSpPr>
                      <p:cNvPr id="209" name="文字方塊 208"/>
                      <p:cNvSpPr txBox="1"/>
                      <p:nvPr/>
                    </p:nvSpPr>
                    <p:spPr>
                      <a:xfrm>
                        <a:off x="6808934" y="5251118"/>
                        <a:ext cx="836428" cy="24061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800" b="1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</a:rPr>
                          <a:t>新垣  結衣</a:t>
                        </a:r>
                      </a:p>
                    </p:txBody>
                  </p:sp>
                  <p:pic>
                    <p:nvPicPr>
                      <p:cNvPr id="210" name="圖片 209"/>
                      <p:cNvPicPr>
                        <a:picLocks noChangeAspect="1"/>
                      </p:cNvPicPr>
                      <p:nvPr/>
                    </p:nvPicPr>
                    <p:blipFill>
                      <a:blip r:embed="rId9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6666670" y="5275383"/>
                        <a:ext cx="190261" cy="199219"/>
                      </a:xfrm>
                      <a:prstGeom prst="ellipse">
                        <a:avLst/>
                      </a:prstGeom>
                    </p:spPr>
                  </p:pic>
                  <p:sp>
                    <p:nvSpPr>
                      <p:cNvPr id="211" name="文字方塊 210"/>
                      <p:cNvSpPr txBox="1"/>
                      <p:nvPr/>
                    </p:nvSpPr>
                    <p:spPr>
                      <a:xfrm>
                        <a:off x="7425478" y="5251118"/>
                        <a:ext cx="984439" cy="2577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zh-TW" altLang="en-US" sz="90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맑은 고딕"/>
                          </a:rPr>
                          <a:t>感謝妳的光臨</a:t>
                        </a:r>
                        <a:endParaRPr kumimoji="0" lang="en-US" altLang="zh-TW" sz="9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</a:endParaRPr>
                      </a:p>
                    </p:txBody>
                  </p:sp>
                  <p:sp>
                    <p:nvSpPr>
                      <p:cNvPr id="212" name="文字方塊 211"/>
                      <p:cNvSpPr txBox="1"/>
                      <p:nvPr/>
                    </p:nvSpPr>
                    <p:spPr>
                      <a:xfrm>
                        <a:off x="6567854" y="5372100"/>
                        <a:ext cx="1178169" cy="41993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TW" sz="1350" b="0" i="0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>
                                <a:lumMod val="50000"/>
                                <a:lumOff val="50000"/>
                              </a:prstClr>
                            </a:solidFill>
                            <a:effectLst/>
                            <a:uLnTx/>
                            <a:uFillTx/>
                            <a:latin typeface="맑은 고딕"/>
                          </a:rPr>
                          <a:t>….</a:t>
                        </a:r>
                        <a:endParaRPr kumimoji="0" lang="zh-TW" altLang="en-US" sz="135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</a:endParaRPr>
                      </a:p>
                    </p:txBody>
                  </p:sp>
                </p:grpSp>
                <p:pic>
                  <p:nvPicPr>
                    <p:cNvPr id="195" name="圖片 194"/>
                    <p:cNvPicPr>
                      <a:picLocks noChangeAspect="1"/>
                    </p:cNvPicPr>
                    <p:nvPr/>
                  </p:nvPicPr>
                  <p:blipFill>
                    <a:blip r:embed="rId10" cstate="email">
                      <a:extLst>
                        <a:ext uri="{BEBA8EAE-BF5A-486C-A8C5-ECC9F3942E4B}">
                          <a14:imgProps xmlns:a14="http://schemas.microsoft.com/office/drawing/2010/main">
                            <a14:imgLayer r:embed="rId11">
                              <a14:imgEffect>
                                <a14:brightnessContrast bright="-14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223654" y="1170123"/>
                      <a:ext cx="179745" cy="190639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96" name="群組 195"/>
                    <p:cNvGrpSpPr/>
                    <p:nvPr/>
                  </p:nvGrpSpPr>
                  <p:grpSpPr>
                    <a:xfrm>
                      <a:off x="6151355" y="5715259"/>
                      <a:ext cx="2403560" cy="330919"/>
                      <a:chOff x="536002" y="5691813"/>
                      <a:chExt cx="2267594" cy="330919"/>
                    </a:xfrm>
                  </p:grpSpPr>
                  <p:sp>
                    <p:nvSpPr>
                      <p:cNvPr id="197" name="圓角矩形 196"/>
                      <p:cNvSpPr/>
                      <p:nvPr/>
                    </p:nvSpPr>
                    <p:spPr>
                      <a:xfrm>
                        <a:off x="566488" y="5697416"/>
                        <a:ext cx="2237108" cy="325316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ysClr val="windowText" lastClr="000000"/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TW" altLang="en-US" sz="135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/>
                          <a:ea typeface="新細明體" panose="02020500000000000000" pitchFamily="18" charset="-120"/>
                          <a:cs typeface="+mn-cs"/>
                        </a:endParaRPr>
                      </a:p>
                    </p:txBody>
                  </p:sp>
                  <p:sp>
                    <p:nvSpPr>
                      <p:cNvPr id="198" name="圓角矩形 197"/>
                      <p:cNvSpPr/>
                      <p:nvPr/>
                    </p:nvSpPr>
                    <p:spPr>
                      <a:xfrm>
                        <a:off x="536002" y="5691813"/>
                        <a:ext cx="2266936" cy="207308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ysClr val="windowText" lastClr="000000"/>
                      </a:solidFill>
                      <a:ln w="25400" cap="flat" cmpd="sng" algn="ctr">
                        <a:noFill/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TW" altLang="en-US" sz="135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/>
                          <a:ea typeface="新細明體" panose="02020500000000000000" pitchFamily="18" charset="-120"/>
                          <a:cs typeface="+mn-cs"/>
                        </a:endParaRPr>
                      </a:p>
                    </p:txBody>
                  </p:sp>
                  <p:sp>
                    <p:nvSpPr>
                      <p:cNvPr id="199" name="橢圓 198"/>
                      <p:cNvSpPr/>
                      <p:nvPr/>
                    </p:nvSpPr>
                    <p:spPr>
                      <a:xfrm>
                        <a:off x="1565032" y="5806862"/>
                        <a:ext cx="194307" cy="210009"/>
                      </a:xfrm>
                      <a:prstGeom prst="ellipse">
                        <a:avLst/>
                      </a:prstGeom>
                      <a:noFill/>
                      <a:ln w="19050" cap="flat" cmpd="sng" algn="ctr">
                        <a:solidFill>
                          <a:srgbClr val="1F497D">
                            <a:lumMod val="25000"/>
                          </a:srgbClr>
                        </a:solidFill>
                        <a:prstDash val="solid"/>
                      </a:ln>
                      <a:effectLst>
                        <a:glow rad="63500">
                          <a:srgbClr val="EEECE1">
                            <a:lumMod val="75000"/>
                            <a:alpha val="40000"/>
                          </a:srgbClr>
                        </a:glo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TW" altLang="en-US" sz="135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/>
                          <a:ea typeface="新細明體" panose="02020500000000000000" pitchFamily="18" charset="-120"/>
                          <a:cs typeface="+mn-cs"/>
                        </a:endParaRPr>
                      </a:p>
                    </p:txBody>
                  </p:sp>
                </p:grpSp>
              </p:grpSp>
              <p:pic>
                <p:nvPicPr>
                  <p:cNvPr id="183" name="圖片 182"/>
                  <p:cNvPicPr>
                    <a:picLocks noChangeAspect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92008" y="1521069"/>
                    <a:ext cx="297838" cy="297838"/>
                  </a:xfrm>
                  <a:prstGeom prst="ellipse">
                    <a:avLst/>
                  </a:prstGeom>
                </p:spPr>
              </p:pic>
              <p:pic>
                <p:nvPicPr>
                  <p:cNvPr id="184" name="圖片 183"/>
                  <p:cNvPicPr>
                    <a:picLocks noChangeAspect="1"/>
                  </p:cNvPicPr>
                  <p:nvPr/>
                </p:nvPicPr>
                <p:blipFill rotWithShape="1">
                  <a:blip r:embed="rId1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6312877" y="1844890"/>
                    <a:ext cx="2356338" cy="16632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1" name="圖片 180"/>
                <p:cNvPicPr>
                  <a:picLocks noChangeAspect="1"/>
                </p:cNvPicPr>
                <p:nvPr/>
              </p:nvPicPr>
              <p:blipFill>
                <a:blip r:embed="rId1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6575" y="1565031"/>
                  <a:ext cx="262502" cy="289478"/>
                </a:xfrm>
                <a:prstGeom prst="rect">
                  <a:avLst/>
                </a:prstGeom>
              </p:spPr>
            </p:pic>
          </p:grpSp>
          <p:pic>
            <p:nvPicPr>
              <p:cNvPr id="179" name="圖片 178"/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2876" y="1257300"/>
                <a:ext cx="219639" cy="219639"/>
              </a:xfrm>
              <a:prstGeom prst="rect">
                <a:avLst/>
              </a:prstGeom>
            </p:spPr>
          </p:pic>
        </p:grpSp>
        <p:grpSp>
          <p:nvGrpSpPr>
            <p:cNvPr id="174" name="群組 173"/>
            <p:cNvGrpSpPr/>
            <p:nvPr/>
          </p:nvGrpSpPr>
          <p:grpSpPr>
            <a:xfrm>
              <a:off x="6605954" y="1630905"/>
              <a:ext cx="814754" cy="250109"/>
              <a:chOff x="1140742" y="1799141"/>
              <a:chExt cx="966128" cy="261296"/>
            </a:xfrm>
          </p:grpSpPr>
          <p:sp>
            <p:nvSpPr>
              <p:cNvPr id="175" name="文字方塊 174"/>
              <p:cNvSpPr txBox="1"/>
              <p:nvPr/>
            </p:nvSpPr>
            <p:spPr>
              <a:xfrm>
                <a:off x="1209086" y="1799141"/>
                <a:ext cx="828910" cy="261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79646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맑은 고딕"/>
                  </a:rPr>
                  <a:t>家鄉湯包</a:t>
                </a:r>
              </a:p>
            </p:txBody>
          </p:sp>
          <p:pic>
            <p:nvPicPr>
              <p:cNvPr id="176" name="圖片 175"/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742" y="1815903"/>
                <a:ext cx="183970" cy="183969"/>
              </a:xfrm>
              <a:prstGeom prst="rect">
                <a:avLst/>
              </a:prstGeom>
            </p:spPr>
          </p:pic>
          <p:pic>
            <p:nvPicPr>
              <p:cNvPr id="177" name="圖片 176"/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22902" y="1818115"/>
                <a:ext cx="183968" cy="183969"/>
              </a:xfrm>
              <a:prstGeom prst="rect">
                <a:avLst/>
              </a:prstGeom>
            </p:spPr>
          </p:pic>
        </p:grpSp>
      </p:grpSp>
      <p:grpSp>
        <p:nvGrpSpPr>
          <p:cNvPr id="8" name="群組 7"/>
          <p:cNvGrpSpPr/>
          <p:nvPr/>
        </p:nvGrpSpPr>
        <p:grpSpPr>
          <a:xfrm>
            <a:off x="5264854" y="794308"/>
            <a:ext cx="954739" cy="936528"/>
            <a:chOff x="5264854" y="794308"/>
            <a:chExt cx="954739" cy="936528"/>
          </a:xfrm>
        </p:grpSpPr>
        <p:sp>
          <p:nvSpPr>
            <p:cNvPr id="169" name="文字方塊 168"/>
            <p:cNvSpPr txBox="1"/>
            <p:nvPr/>
          </p:nvSpPr>
          <p:spPr>
            <a:xfrm>
              <a:off x="5264854" y="794308"/>
              <a:ext cx="954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/>
                </a:rPr>
                <a:t>購物車</a:t>
              </a:r>
            </a:p>
          </p:txBody>
        </p:sp>
        <p:cxnSp>
          <p:nvCxnSpPr>
            <p:cNvPr id="170" name="直線單箭頭接點 169"/>
            <p:cNvCxnSpPr>
              <a:endCxn id="179" idx="0"/>
            </p:cNvCxnSpPr>
            <p:nvPr/>
          </p:nvCxnSpPr>
          <p:spPr>
            <a:xfrm>
              <a:off x="5538546" y="1086750"/>
              <a:ext cx="149301" cy="64408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9" name="群組 8"/>
          <p:cNvGrpSpPr/>
          <p:nvPr/>
        </p:nvGrpSpPr>
        <p:grpSpPr>
          <a:xfrm>
            <a:off x="7569110" y="938324"/>
            <a:ext cx="583956" cy="1058089"/>
            <a:chOff x="7569110" y="938324"/>
            <a:chExt cx="583956" cy="1058089"/>
          </a:xfrm>
        </p:grpSpPr>
        <p:sp>
          <p:nvSpPr>
            <p:cNvPr id="171" name="文字方塊 170"/>
            <p:cNvSpPr txBox="1"/>
            <p:nvPr/>
          </p:nvSpPr>
          <p:spPr>
            <a:xfrm>
              <a:off x="7641118" y="938324"/>
              <a:ext cx="511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맑은 고딕"/>
                </a:rPr>
                <a:t>菜單</a:t>
              </a:r>
            </a:p>
          </p:txBody>
        </p:sp>
        <p:cxnSp>
          <p:nvCxnSpPr>
            <p:cNvPr id="172" name="肘形接點 246"/>
            <p:cNvCxnSpPr/>
            <p:nvPr/>
          </p:nvCxnSpPr>
          <p:spPr>
            <a:xfrm flipH="1">
              <a:off x="7569110" y="1226356"/>
              <a:ext cx="255972" cy="77005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11" name="群組 10"/>
          <p:cNvGrpSpPr/>
          <p:nvPr/>
        </p:nvGrpSpPr>
        <p:grpSpPr>
          <a:xfrm>
            <a:off x="8357750" y="778208"/>
            <a:ext cx="2536031" cy="5484884"/>
            <a:chOff x="8357750" y="778208"/>
            <a:chExt cx="2536031" cy="548488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7750" y="1261640"/>
              <a:ext cx="2536031" cy="5001452"/>
            </a:xfrm>
            <a:prstGeom prst="rect">
              <a:avLst/>
            </a:prstGeom>
          </p:spPr>
        </p:pic>
        <p:sp>
          <p:nvSpPr>
            <p:cNvPr id="240" name="文字方塊 239"/>
            <p:cNvSpPr txBox="1"/>
            <p:nvPr/>
          </p:nvSpPr>
          <p:spPr>
            <a:xfrm>
              <a:off x="9344526" y="778208"/>
              <a:ext cx="968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맑은 고딕"/>
                </a:rPr>
                <a:t>菜單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2083444" y="703639"/>
            <a:ext cx="2673752" cy="5616138"/>
            <a:chOff x="2083444" y="703639"/>
            <a:chExt cx="2673752" cy="5616138"/>
          </a:xfrm>
        </p:grpSpPr>
        <p:grpSp>
          <p:nvGrpSpPr>
            <p:cNvPr id="217" name="群組 216"/>
            <p:cNvGrpSpPr/>
            <p:nvPr/>
          </p:nvGrpSpPr>
          <p:grpSpPr>
            <a:xfrm>
              <a:off x="2083444" y="1203767"/>
              <a:ext cx="2673752" cy="5116010"/>
              <a:chOff x="1169379" y="844063"/>
              <a:chExt cx="2804746" cy="5460023"/>
            </a:xfrm>
          </p:grpSpPr>
          <p:grpSp>
            <p:nvGrpSpPr>
              <p:cNvPr id="218" name="群組 217"/>
              <p:cNvGrpSpPr/>
              <p:nvPr/>
            </p:nvGrpSpPr>
            <p:grpSpPr>
              <a:xfrm>
                <a:off x="1169379" y="844063"/>
                <a:ext cx="2804746" cy="5460023"/>
                <a:chOff x="773725" y="861647"/>
                <a:chExt cx="2804746" cy="5460023"/>
              </a:xfrm>
            </p:grpSpPr>
            <p:grpSp>
              <p:nvGrpSpPr>
                <p:cNvPr id="227" name="群組 226"/>
                <p:cNvGrpSpPr/>
                <p:nvPr/>
              </p:nvGrpSpPr>
              <p:grpSpPr>
                <a:xfrm>
                  <a:off x="773725" y="861647"/>
                  <a:ext cx="2804746" cy="5460023"/>
                  <a:chOff x="5178669" y="659424"/>
                  <a:chExt cx="2611315" cy="5653453"/>
                </a:xfrm>
              </p:grpSpPr>
              <p:grpSp>
                <p:nvGrpSpPr>
                  <p:cNvPr id="229" name="群組 228"/>
                  <p:cNvGrpSpPr/>
                  <p:nvPr/>
                </p:nvGrpSpPr>
                <p:grpSpPr>
                  <a:xfrm>
                    <a:off x="5178669" y="659424"/>
                    <a:ext cx="2611315" cy="5653453"/>
                    <a:chOff x="3094892" y="712177"/>
                    <a:chExt cx="2611315" cy="5653453"/>
                  </a:xfrm>
                </p:grpSpPr>
                <p:pic>
                  <p:nvPicPr>
                    <p:cNvPr id="231" name="圖片 230"/>
                    <p:cNvPicPr>
                      <a:picLocks noChangeAspect="1"/>
                    </p:cNvPicPr>
                    <p:nvPr/>
                  </p:nvPicPr>
                  <p:blipFill rotWithShape="1">
                    <a:blip r:embed="rId1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094892" y="712177"/>
                      <a:ext cx="2611315" cy="5653453"/>
                    </a:xfrm>
                    <a:prstGeom prst="roundRect">
                      <a:avLst>
                        <a:gd name="adj" fmla="val 17413"/>
                      </a:avLst>
                    </a:prstGeom>
                  </p:spPr>
                </p:pic>
                <p:sp>
                  <p:nvSpPr>
                    <p:cNvPr id="232" name="矩形 231"/>
                    <p:cNvSpPr/>
                    <p:nvPr/>
                  </p:nvSpPr>
                  <p:spPr>
                    <a:xfrm>
                      <a:off x="3273515" y="1147755"/>
                      <a:ext cx="2237055" cy="508175"/>
                    </a:xfrm>
                    <a:prstGeom prst="rect">
                      <a:avLst/>
                    </a:prstGeom>
                    <a:solidFill>
                      <a:sysClr val="window" lastClr="FFFFFF"/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35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  <p:cxnSp>
                  <p:nvCxnSpPr>
                    <p:cNvPr id="233" name="直線接點 232"/>
                    <p:cNvCxnSpPr/>
                    <p:nvPr/>
                  </p:nvCxnSpPr>
                  <p:spPr>
                    <a:xfrm>
                      <a:off x="3265010" y="1519814"/>
                      <a:ext cx="2228550" cy="0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4" name="直線接點 233"/>
                    <p:cNvCxnSpPr/>
                    <p:nvPr/>
                  </p:nvCxnSpPr>
                  <p:spPr>
                    <a:xfrm>
                      <a:off x="3276352" y="1178004"/>
                      <a:ext cx="2228550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</a:ln>
                    <a:effectLst/>
                  </p:spPr>
                </p:cxnSp>
                <p:grpSp>
                  <p:nvGrpSpPr>
                    <p:cNvPr id="235" name="群組 234"/>
                    <p:cNvGrpSpPr/>
                    <p:nvPr/>
                  </p:nvGrpSpPr>
                  <p:grpSpPr>
                    <a:xfrm>
                      <a:off x="3244032" y="5855678"/>
                      <a:ext cx="2266936" cy="325316"/>
                      <a:chOff x="553586" y="5873262"/>
                      <a:chExt cx="2266936" cy="325316"/>
                    </a:xfrm>
                  </p:grpSpPr>
                  <p:grpSp>
                    <p:nvGrpSpPr>
                      <p:cNvPr id="236" name="群組 235"/>
                      <p:cNvGrpSpPr/>
                      <p:nvPr/>
                    </p:nvGrpSpPr>
                    <p:grpSpPr>
                      <a:xfrm>
                        <a:off x="553586" y="5873262"/>
                        <a:ext cx="2266936" cy="325316"/>
                        <a:chOff x="987669" y="5873263"/>
                        <a:chExt cx="2450123" cy="298938"/>
                      </a:xfrm>
                    </p:grpSpPr>
                    <p:sp>
                      <p:nvSpPr>
                        <p:cNvPr id="238" name="圓角矩形 237"/>
                        <p:cNvSpPr/>
                        <p:nvPr/>
                      </p:nvSpPr>
                      <p:spPr>
                        <a:xfrm>
                          <a:off x="1011115" y="5873263"/>
                          <a:ext cx="2417885" cy="298938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ysClr val="windowText" lastClr="000000"/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TW" altLang="en-US" sz="135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/>
                            <a:ea typeface="新細明體" panose="02020500000000000000" pitchFamily="18" charset="-120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39" name="圓角矩形 238"/>
                        <p:cNvSpPr/>
                        <p:nvPr/>
                      </p:nvSpPr>
                      <p:spPr>
                        <a:xfrm>
                          <a:off x="987669" y="5876193"/>
                          <a:ext cx="2450123" cy="190499"/>
                        </a:xfrm>
                        <a:prstGeom prst="roundRect">
                          <a:avLst>
                            <a:gd name="adj" fmla="val 0"/>
                          </a:avLst>
                        </a:prstGeom>
                        <a:solidFill>
                          <a:sysClr val="windowText" lastClr="000000"/>
                        </a:solidFill>
                        <a:ln w="25400" cap="flat" cmpd="sng" algn="ctr">
                          <a:noFill/>
                          <a:prstDash val="solid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91440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TW" altLang="en-US" sz="135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맑은 고딕"/>
                            <a:ea typeface="新細明體" panose="02020500000000000000" pitchFamily="18" charset="-120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237" name="橢圓 236"/>
                      <p:cNvSpPr/>
                      <p:nvPr/>
                    </p:nvSpPr>
                    <p:spPr>
                      <a:xfrm>
                        <a:off x="1591408" y="5973915"/>
                        <a:ext cx="194307" cy="210009"/>
                      </a:xfrm>
                      <a:prstGeom prst="ellipse">
                        <a:avLst/>
                      </a:prstGeom>
                      <a:noFill/>
                      <a:ln w="19050" cap="flat" cmpd="sng" algn="ctr">
                        <a:solidFill>
                          <a:srgbClr val="1F497D">
                            <a:lumMod val="25000"/>
                          </a:srgbClr>
                        </a:solidFill>
                        <a:prstDash val="solid"/>
                      </a:ln>
                      <a:effectLst>
                        <a:glow rad="63500">
                          <a:srgbClr val="EEECE1">
                            <a:lumMod val="75000"/>
                            <a:alpha val="40000"/>
                          </a:srgbClr>
                        </a:glow>
                      </a:effec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1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TW" altLang="en-US" sz="135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/>
                          <a:ea typeface="新細明體" panose="02020500000000000000" pitchFamily="18" charset="-120"/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230" name="文字方塊 229"/>
                  <p:cNvSpPr txBox="1"/>
                  <p:nvPr/>
                </p:nvSpPr>
                <p:spPr>
                  <a:xfrm>
                    <a:off x="6061270" y="1169665"/>
                    <a:ext cx="865625" cy="3229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9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맑은 고딕"/>
                    </a:endParaRPr>
                  </a:p>
                </p:txBody>
              </p:sp>
            </p:grpSp>
            <p:sp>
              <p:nvSpPr>
                <p:cNvPr id="228" name="文字方塊 227"/>
                <p:cNvSpPr txBox="1"/>
                <p:nvPr/>
              </p:nvSpPr>
              <p:spPr>
                <a:xfrm>
                  <a:off x="1847981" y="1359624"/>
                  <a:ext cx="921915" cy="267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05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新細明體" panose="02020500000000000000" pitchFamily="18" charset="-120"/>
                    </a:rPr>
                    <a:t>購物車</a:t>
                  </a:r>
                  <a:endParaRPr kumimoji="0" lang="zh-TW" alt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219" name="群組 218"/>
              <p:cNvGrpSpPr/>
              <p:nvPr/>
            </p:nvGrpSpPr>
            <p:grpSpPr>
              <a:xfrm>
                <a:off x="1477107" y="1837592"/>
                <a:ext cx="975946" cy="259332"/>
                <a:chOff x="1099039" y="1779313"/>
                <a:chExt cx="1070386" cy="313077"/>
              </a:xfrm>
            </p:grpSpPr>
            <p:sp>
              <p:nvSpPr>
                <p:cNvPr id="224" name="文字方塊 223"/>
                <p:cNvSpPr txBox="1"/>
                <p:nvPr/>
              </p:nvSpPr>
              <p:spPr>
                <a:xfrm>
                  <a:off x="1244086" y="1779313"/>
                  <a:ext cx="828913" cy="313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0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79646">
                          <a:lumMod val="60000"/>
                          <a:lumOff val="40000"/>
                        </a:srgbClr>
                      </a:solidFill>
                      <a:effectLst/>
                      <a:uLnTx/>
                      <a:uFillTx/>
                      <a:latin typeface="맑은 고딕"/>
                    </a:rPr>
                    <a:t>家鄉湯包</a:t>
                  </a:r>
                </a:p>
              </p:txBody>
            </p:sp>
            <p:pic>
              <p:nvPicPr>
                <p:cNvPr id="225" name="圖片 224"/>
                <p:cNvPicPr>
                  <a:picLocks noChangeAspect="1"/>
                </p:cNvPicPr>
                <p:nvPr/>
              </p:nvPicPr>
              <p:blipFill>
                <a:blip r:embed="rId2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9039" y="1846384"/>
                  <a:ext cx="183969" cy="183969"/>
                </a:xfrm>
                <a:prstGeom prst="rect">
                  <a:avLst/>
                </a:prstGeom>
              </p:spPr>
            </p:pic>
            <p:pic>
              <p:nvPicPr>
                <p:cNvPr id="226" name="圖片 225"/>
                <p:cNvPicPr>
                  <a:picLocks noChangeAspect="1"/>
                </p:cNvPicPr>
                <p:nvPr/>
              </p:nvPicPr>
              <p:blipFill>
                <a:blip r:embed="rId2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5457" y="1864043"/>
                  <a:ext cx="183968" cy="183969"/>
                </a:xfrm>
                <a:prstGeom prst="rect">
                  <a:avLst/>
                </a:prstGeom>
              </p:spPr>
            </p:pic>
          </p:grpSp>
          <p:sp>
            <p:nvSpPr>
              <p:cNvPr id="220" name="文字方塊 219"/>
              <p:cNvSpPr txBox="1"/>
              <p:nvPr/>
            </p:nvSpPr>
            <p:spPr>
              <a:xfrm>
                <a:off x="3064478" y="1828801"/>
                <a:ext cx="637087" cy="25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71D1D"/>
                    </a:solidFill>
                    <a:effectLst/>
                    <a:uLnTx/>
                    <a:uFillTx/>
                    <a:latin typeface="맑은 고딕"/>
                  </a:rPr>
                  <a:t>等待中</a:t>
                </a:r>
              </a:p>
            </p:txBody>
          </p:sp>
          <p:sp>
            <p:nvSpPr>
              <p:cNvPr id="221" name="文字方塊 220"/>
              <p:cNvSpPr txBox="1"/>
              <p:nvPr/>
            </p:nvSpPr>
            <p:spPr>
              <a:xfrm>
                <a:off x="1626578" y="2294793"/>
                <a:ext cx="1186961" cy="25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C0504D">
                        <a:lumMod val="50000"/>
                      </a:srgbClr>
                    </a:solidFill>
                    <a:effectLst/>
                    <a:uLnTx/>
                    <a:uFillTx/>
                    <a:latin typeface="맑은 고딕"/>
                  </a:rPr>
                  <a:t>中正機場</a:t>
                </a:r>
              </a:p>
            </p:txBody>
          </p:sp>
          <p:pic>
            <p:nvPicPr>
              <p:cNvPr id="222" name="圖片 221"/>
              <p:cNvPicPr>
                <a:picLocks noChangeAspect="1"/>
              </p:cNvPicPr>
              <p:nvPr/>
            </p:nvPicPr>
            <p:blipFill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4385621" flipV="1">
                <a:off x="1478291" y="2318024"/>
                <a:ext cx="200049" cy="200049"/>
              </a:xfrm>
              <a:prstGeom prst="rect">
                <a:avLst/>
              </a:prstGeom>
            </p:spPr>
          </p:pic>
          <p:sp>
            <p:nvSpPr>
              <p:cNvPr id="223" name="文字方塊 222"/>
              <p:cNvSpPr txBox="1"/>
              <p:nvPr/>
            </p:nvSpPr>
            <p:spPr>
              <a:xfrm>
                <a:off x="3064478" y="2284223"/>
                <a:ext cx="698234" cy="25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/>
                  </a:rPr>
                  <a:t>已取貨</a:t>
                </a:r>
              </a:p>
            </p:txBody>
          </p:sp>
        </p:grpSp>
        <p:sp>
          <p:nvSpPr>
            <p:cNvPr id="243" name="文字方塊 242"/>
            <p:cNvSpPr txBox="1"/>
            <p:nvPr/>
          </p:nvSpPr>
          <p:spPr>
            <a:xfrm>
              <a:off x="3009720" y="703639"/>
              <a:ext cx="9547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맑은 고딕"/>
                </a:rPr>
                <a:t>購物車</a:t>
              </a:r>
            </a:p>
          </p:txBody>
        </p:sp>
      </p:grpSp>
      <p:pic>
        <p:nvPicPr>
          <p:cNvPr id="247" name="圖片 246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005" y="370390"/>
            <a:ext cx="904747" cy="9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4847600" y="1009911"/>
            <a:ext cx="2769174" cy="5328592"/>
            <a:chOff x="5006926" y="694866"/>
            <a:chExt cx="2756680" cy="5697142"/>
          </a:xfrm>
        </p:grpSpPr>
        <p:grpSp>
          <p:nvGrpSpPr>
            <p:cNvPr id="13" name="群組 12"/>
            <p:cNvGrpSpPr/>
            <p:nvPr/>
          </p:nvGrpSpPr>
          <p:grpSpPr>
            <a:xfrm>
              <a:off x="5006926" y="694866"/>
              <a:ext cx="2756680" cy="5697142"/>
              <a:chOff x="5472919" y="492643"/>
              <a:chExt cx="2756680" cy="5697142"/>
            </a:xfrm>
          </p:grpSpPr>
          <p:grpSp>
            <p:nvGrpSpPr>
              <p:cNvPr id="17" name="群組 16"/>
              <p:cNvGrpSpPr/>
              <p:nvPr/>
            </p:nvGrpSpPr>
            <p:grpSpPr>
              <a:xfrm>
                <a:off x="5472919" y="492643"/>
                <a:ext cx="2756680" cy="5697142"/>
                <a:chOff x="1723972" y="309862"/>
                <a:chExt cx="3129908" cy="5992239"/>
              </a:xfrm>
            </p:grpSpPr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723972" y="309862"/>
                  <a:ext cx="3129908" cy="5992239"/>
                </a:xfrm>
                <a:prstGeom prst="roundRect">
                  <a:avLst>
                    <a:gd name="adj" fmla="val 16960"/>
                  </a:avLst>
                </a:prstGeom>
              </p:spPr>
            </p:pic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3402" y="5675919"/>
                  <a:ext cx="240575" cy="237947"/>
                </a:xfrm>
                <a:prstGeom prst="rect">
                  <a:avLst/>
                </a:prstGeom>
                <a:effectLst>
                  <a:softEdge rad="12700"/>
                </a:effectLst>
              </p:spPr>
            </p:pic>
            <p:grpSp>
              <p:nvGrpSpPr>
                <p:cNvPr id="25" name="群組 24"/>
                <p:cNvGrpSpPr/>
                <p:nvPr/>
              </p:nvGrpSpPr>
              <p:grpSpPr>
                <a:xfrm>
                  <a:off x="2062566" y="826342"/>
                  <a:ext cx="231423" cy="184123"/>
                  <a:chOff x="3047524" y="723575"/>
                  <a:chExt cx="835090" cy="628081"/>
                </a:xfr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59" name="圓角矩形 58"/>
                  <p:cNvSpPr/>
                  <p:nvPr/>
                </p:nvSpPr>
                <p:spPr>
                  <a:xfrm>
                    <a:off x="3047524" y="723575"/>
                    <a:ext cx="835090" cy="628081"/>
                  </a:xfrm>
                  <a:prstGeom prst="roundRect">
                    <a:avLst/>
                  </a:prstGeom>
                  <a:solidFill>
                    <a:srgbClr val="F8F8F8"/>
                  </a:solidFill>
                  <a:ln w="1905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60" name="圓角矩形 59"/>
                  <p:cNvSpPr/>
                  <p:nvPr/>
                </p:nvSpPr>
                <p:spPr>
                  <a:xfrm>
                    <a:off x="3242247" y="885217"/>
                    <a:ext cx="458150" cy="45719"/>
                  </a:xfrm>
                  <a:prstGeom prst="roundRect">
                    <a:avLst/>
                  </a:prstGeom>
                  <a:solidFill>
                    <a:srgbClr val="1F497D">
                      <a:lumMod val="75000"/>
                    </a:srgbClr>
                  </a:solidFill>
                  <a:ln w="25400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61" name="圓角矩形 60"/>
                  <p:cNvSpPr/>
                  <p:nvPr/>
                </p:nvSpPr>
                <p:spPr>
                  <a:xfrm>
                    <a:off x="3237551" y="1014757"/>
                    <a:ext cx="458150" cy="45719"/>
                  </a:xfrm>
                  <a:prstGeom prst="roundRect">
                    <a:avLst/>
                  </a:prstGeom>
                  <a:solidFill>
                    <a:srgbClr val="1F497D">
                      <a:lumMod val="75000"/>
                    </a:srgbClr>
                  </a:solidFill>
                  <a:ln w="25400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62" name="圓角矩形 61"/>
                  <p:cNvSpPr/>
                  <p:nvPr/>
                </p:nvSpPr>
                <p:spPr>
                  <a:xfrm>
                    <a:off x="3242247" y="1151664"/>
                    <a:ext cx="458150" cy="45719"/>
                  </a:xfrm>
                  <a:prstGeom prst="roundRect">
                    <a:avLst/>
                  </a:prstGeom>
                  <a:solidFill>
                    <a:srgbClr val="1F497D">
                      <a:lumMod val="75000"/>
                    </a:srgbClr>
                  </a:solidFill>
                  <a:ln w="25400" cap="flat" cmpd="sng" algn="ctr">
                    <a:solidFill>
                      <a:srgbClr val="1F497D">
                        <a:lumMod val="75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p:grpSp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415" y="5377379"/>
                  <a:ext cx="210991" cy="210991"/>
                </a:xfrm>
                <a:prstGeom prst="rect">
                  <a:avLst/>
                </a:prstGeom>
              </p:spPr>
            </p:pic>
            <p:grpSp>
              <p:nvGrpSpPr>
                <p:cNvPr id="27" name="群組 26"/>
                <p:cNvGrpSpPr/>
                <p:nvPr/>
              </p:nvGrpSpPr>
              <p:grpSpPr>
                <a:xfrm>
                  <a:off x="2581573" y="798909"/>
                  <a:ext cx="1414706" cy="316483"/>
                  <a:chOff x="786625" y="3658322"/>
                  <a:chExt cx="1414706" cy="316483"/>
                </a:xfrm>
              </p:grpSpPr>
              <p:sp>
                <p:nvSpPr>
                  <p:cNvPr id="57" name="圓角矩形 56"/>
                  <p:cNvSpPr/>
                  <p:nvPr/>
                </p:nvSpPr>
                <p:spPr>
                  <a:xfrm>
                    <a:off x="786625" y="3658322"/>
                    <a:ext cx="1414706" cy="238991"/>
                  </a:xfrm>
                  <a:prstGeom prst="roundRect">
                    <a:avLst>
                      <a:gd name="adj" fmla="val 9524"/>
                    </a:avLst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58" name="文字方塊 57"/>
                  <p:cNvSpPr txBox="1"/>
                  <p:nvPr/>
                </p:nvSpPr>
                <p:spPr>
                  <a:xfrm>
                    <a:off x="786625" y="3658322"/>
                    <a:ext cx="1217279" cy="316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825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맑은 고딕"/>
                      </a:rPr>
                      <a:t>Search</a:t>
                    </a:r>
                    <a:r>
                      <a:rPr kumimoji="0" lang="en-US" altLang="zh-TW" sz="825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</a:rPr>
                      <a:t>…</a:t>
                    </a:r>
                    <a:endParaRPr kumimoji="0" lang="zh-TW" altLang="en-US" sz="825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</a:endParaRPr>
                  </a:p>
                </p:txBody>
              </p:sp>
            </p:grpSp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79809" y="792673"/>
                  <a:ext cx="259080" cy="251460"/>
                </a:xfrm>
                <a:prstGeom prst="rect">
                  <a:avLst/>
                </a:prstGeom>
              </p:spPr>
            </p:pic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2829" y="1167002"/>
                  <a:ext cx="236060" cy="236060"/>
                </a:xfrm>
                <a:prstGeom prst="rect">
                  <a:avLst/>
                </a:prstGeom>
              </p:spPr>
            </p:pic>
            <p:pic>
              <p:nvPicPr>
                <p:cNvPr id="30" name="圖片 29"/>
                <p:cNvPicPr>
                  <a:picLocks noChangeAspect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7681" y="5665868"/>
                  <a:ext cx="279367" cy="279367"/>
                </a:xfrm>
                <a:prstGeom prst="rect">
                  <a:avLst/>
                </a:prstGeom>
              </p:spPr>
            </p:pic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9943" y="3138378"/>
                  <a:ext cx="146003" cy="146003"/>
                </a:xfrm>
                <a:prstGeom prst="rect">
                  <a:avLst/>
                </a:prstGeom>
              </p:spPr>
            </p:pic>
            <p:pic>
              <p:nvPicPr>
                <p:cNvPr id="32" name="圖片 31"/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4208" y="3278882"/>
                  <a:ext cx="146003" cy="146003"/>
                </a:xfrm>
                <a:prstGeom prst="rect">
                  <a:avLst/>
                </a:prstGeom>
              </p:spPr>
            </p:pic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7427" y="2205613"/>
                  <a:ext cx="146003" cy="146003"/>
                </a:xfrm>
                <a:prstGeom prst="rect">
                  <a:avLst/>
                </a:prstGeom>
              </p:spPr>
            </p:pic>
            <p:pic>
              <p:nvPicPr>
                <p:cNvPr id="34" name="圖片 33"/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7210" y="4527374"/>
                  <a:ext cx="146003" cy="146003"/>
                </a:xfrm>
                <a:prstGeom prst="rect">
                  <a:avLst/>
                </a:prstGeom>
              </p:spPr>
            </p:pic>
            <p:pic>
              <p:nvPicPr>
                <p:cNvPr id="35" name="圖片 34"/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7267" y="4043348"/>
                  <a:ext cx="146003" cy="146003"/>
                </a:xfrm>
                <a:prstGeom prst="rect">
                  <a:avLst/>
                </a:prstGeom>
              </p:spPr>
            </p:pic>
            <p:pic>
              <p:nvPicPr>
                <p:cNvPr id="36" name="圖片 35"/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0109" y="3320965"/>
                  <a:ext cx="146003" cy="146003"/>
                </a:xfrm>
                <a:prstGeom prst="rect">
                  <a:avLst/>
                </a:prstGeom>
              </p:spPr>
            </p:pic>
            <p:pic>
              <p:nvPicPr>
                <p:cNvPr id="37" name="圖片 36"/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4679" y="4116349"/>
                  <a:ext cx="146003" cy="146003"/>
                </a:xfrm>
                <a:prstGeom prst="rect">
                  <a:avLst/>
                </a:prstGeom>
              </p:spPr>
            </p:pic>
            <p:pic>
              <p:nvPicPr>
                <p:cNvPr id="38" name="圖片 37"/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9279" y="4125505"/>
                  <a:ext cx="146003" cy="146003"/>
                </a:xfrm>
                <a:prstGeom prst="rect">
                  <a:avLst/>
                </a:prstGeom>
              </p:spPr>
            </p:pic>
            <p:grpSp>
              <p:nvGrpSpPr>
                <p:cNvPr id="39" name="群組 38"/>
                <p:cNvGrpSpPr/>
                <p:nvPr/>
              </p:nvGrpSpPr>
              <p:grpSpPr>
                <a:xfrm>
                  <a:off x="4464996" y="3238353"/>
                  <a:ext cx="113791" cy="2139026"/>
                  <a:chOff x="8068499" y="3304229"/>
                  <a:chExt cx="113791" cy="2139026"/>
                </a:xfrm>
              </p:grpSpPr>
              <p:cxnSp>
                <p:nvCxnSpPr>
                  <p:cNvPr id="55" name="直線接點 54"/>
                  <p:cNvCxnSpPr/>
                  <p:nvPr/>
                </p:nvCxnSpPr>
                <p:spPr>
                  <a:xfrm>
                    <a:off x="8131122" y="3304229"/>
                    <a:ext cx="0" cy="213902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FFFFFF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直線接點 55"/>
                  <p:cNvCxnSpPr/>
                  <p:nvPr/>
                </p:nvCxnSpPr>
                <p:spPr>
                  <a:xfrm flipV="1">
                    <a:off x="8068499" y="4223839"/>
                    <a:ext cx="113791" cy="5475"/>
                  </a:xfrm>
                  <a:prstGeom prst="line">
                    <a:avLst/>
                  </a:prstGeom>
                  <a:noFill/>
                  <a:ln w="76200" cap="flat" cmpd="sng" algn="ctr">
                    <a:solidFill>
                      <a:sysClr val="window" lastClr="FFFFFF">
                        <a:lumMod val="85000"/>
                      </a:sysClr>
                    </a:solidFill>
                    <a:prstDash val="solid"/>
                  </a:ln>
                  <a:effectLst/>
                </p:spPr>
              </p:cxnSp>
            </p:grpSp>
            <p:pic>
              <p:nvPicPr>
                <p:cNvPr id="40" name="圖片 39"/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628190" flipH="1">
                  <a:off x="2434192" y="1656011"/>
                  <a:ext cx="236681" cy="236681"/>
                </a:xfrm>
                <a:prstGeom prst="rect">
                  <a:avLst/>
                </a:prstGeom>
              </p:spPr>
            </p:pic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705090" flipH="1">
                  <a:off x="3412959" y="3610274"/>
                  <a:ext cx="237791" cy="237791"/>
                </a:xfrm>
                <a:prstGeom prst="rect">
                  <a:avLst/>
                </a:prstGeom>
              </p:spPr>
            </p:pic>
            <p:pic>
              <p:nvPicPr>
                <p:cNvPr id="42" name="圖片 41"/>
                <p:cNvPicPr>
                  <a:picLocks noChangeAspect="1"/>
                </p:cNvPicPr>
                <p:nvPr/>
              </p:nvPicPr>
              <p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306983" flipH="1">
                  <a:off x="3512163" y="4916703"/>
                  <a:ext cx="210884" cy="210884"/>
                </a:xfrm>
                <a:prstGeom prst="rect">
                  <a:avLst/>
                </a:prstGeom>
              </p:spPr>
            </p:pic>
            <p:pic>
              <p:nvPicPr>
                <p:cNvPr id="43" name="圖片 42"/>
                <p:cNvPicPr>
                  <a:picLocks noChangeAspect="1"/>
                </p:cNvPicPr>
                <p:nvPr/>
              </p:nvPicPr>
              <p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306983" flipH="1">
                  <a:off x="3333821" y="3045749"/>
                  <a:ext cx="210884" cy="210884"/>
                </a:xfrm>
                <a:prstGeom prst="rect">
                  <a:avLst/>
                </a:prstGeom>
              </p:spPr>
            </p:pic>
            <p:pic>
              <p:nvPicPr>
                <p:cNvPr id="44" name="圖片 43"/>
                <p:cNvPicPr>
                  <a:picLocks noChangeAspect="1"/>
                </p:cNvPicPr>
                <p:nvPr/>
              </p:nvPicPr>
              <p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306983" flipH="1">
                  <a:off x="2717738" y="4394650"/>
                  <a:ext cx="210884" cy="210884"/>
                </a:xfrm>
                <a:prstGeom prst="rect">
                  <a:avLst/>
                </a:prstGeom>
              </p:spPr>
            </p:pic>
            <p:pic>
              <p:nvPicPr>
                <p:cNvPr id="45" name="圖片 44"/>
                <p:cNvPicPr>
                  <a:picLocks noChangeAspect="1"/>
                </p:cNvPicPr>
                <p:nvPr/>
              </p:nvPicPr>
              <p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306983" flipH="1">
                  <a:off x="2636674" y="2591791"/>
                  <a:ext cx="210884" cy="210884"/>
                </a:xfrm>
                <a:prstGeom prst="rect">
                  <a:avLst/>
                </a:prstGeom>
              </p:spPr>
            </p:pic>
            <p:pic>
              <p:nvPicPr>
                <p:cNvPr id="46" name="圖片 45"/>
                <p:cNvPicPr>
                  <a:picLocks noChangeAspect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705090" flipH="1">
                  <a:off x="3993376" y="4550761"/>
                  <a:ext cx="237791" cy="237791"/>
                </a:xfrm>
                <a:prstGeom prst="rect">
                  <a:avLst/>
                </a:prstGeom>
              </p:spPr>
            </p:pic>
            <p:pic>
              <p:nvPicPr>
                <p:cNvPr id="47" name="圖片 46"/>
                <p:cNvPicPr>
                  <a:picLocks noChangeAspect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628190" flipH="1">
                  <a:off x="4142918" y="2255652"/>
                  <a:ext cx="236873" cy="236873"/>
                </a:xfrm>
                <a:prstGeom prst="rect">
                  <a:avLst/>
                </a:prstGeom>
              </p:spPr>
            </p:pic>
            <p:pic>
              <p:nvPicPr>
                <p:cNvPr id="48" name="圖片 47"/>
                <p:cNvPicPr>
                  <a:picLocks noChangeAspect="1"/>
                </p:cNvPicPr>
                <p:nvPr/>
              </p:nvPicPr>
              <p:blipFill>
                <a:blip r:embed="rId1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rot="2628190" flipH="1">
                  <a:off x="2090361" y="3018717"/>
                  <a:ext cx="230618" cy="230618"/>
                </a:xfrm>
                <a:prstGeom prst="rect">
                  <a:avLst/>
                </a:prstGeom>
              </p:spPr>
            </p:pic>
            <p:pic>
              <p:nvPicPr>
                <p:cNvPr id="49" name="圖片 48"/>
                <p:cNvPicPr>
                  <a:picLocks noChangeAspect="1"/>
                </p:cNvPicPr>
                <p:nvPr/>
              </p:nvPicPr>
              <p:blipFill>
                <a:blip r:embed="rId1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8487" y="5282118"/>
                  <a:ext cx="242463" cy="242463"/>
                </a:xfrm>
                <a:prstGeom prst="rect">
                  <a:avLst/>
                </a:prstGeom>
              </p:spPr>
            </p:pic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>
                <a:blip r:embed="rId1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57852" y="4189421"/>
                  <a:ext cx="155756" cy="155756"/>
                </a:xfrm>
                <a:prstGeom prst="rect">
                  <a:avLst/>
                </a:prstGeom>
              </p:spPr>
            </p:pic>
            <p:pic>
              <p:nvPicPr>
                <p:cNvPr id="51" name="圖片 50"/>
                <p:cNvPicPr>
                  <a:picLocks noChangeAspect="1"/>
                </p:cNvPicPr>
                <p:nvPr/>
              </p:nvPicPr>
              <p:blipFill>
                <a:blip r:embed="rId1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49627" y="4422732"/>
                  <a:ext cx="153600" cy="153600"/>
                </a:xfrm>
                <a:prstGeom prst="rect">
                  <a:avLst/>
                </a:prstGeom>
              </p:spPr>
            </p:pic>
            <p:pic>
              <p:nvPicPr>
                <p:cNvPr id="52" name="圖片 51"/>
                <p:cNvPicPr>
                  <a:picLocks noChangeAspect="1"/>
                </p:cNvPicPr>
                <p:nvPr/>
              </p:nvPicPr>
              <p:blipFill>
                <a:blip r:embed="rId1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56644" y="3717002"/>
                  <a:ext cx="147511" cy="147511"/>
                </a:xfrm>
                <a:prstGeom prst="rect">
                  <a:avLst/>
                </a:prstGeom>
              </p:spPr>
            </p:pic>
            <p:pic>
              <p:nvPicPr>
                <p:cNvPr id="53" name="圖片 52"/>
                <p:cNvPicPr>
                  <a:picLocks noChangeAspect="1"/>
                </p:cNvPicPr>
                <p:nvPr/>
              </p:nvPicPr>
              <p:blipFill>
                <a:blip r:embed="rId1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44358" y="3908575"/>
                  <a:ext cx="182290" cy="182290"/>
                </a:xfrm>
                <a:prstGeom prst="rect">
                  <a:avLst/>
                </a:prstGeom>
              </p:spPr>
            </p:pic>
            <p:pic>
              <p:nvPicPr>
                <p:cNvPr id="54" name="圖片 53"/>
                <p:cNvPicPr>
                  <a:picLocks noChangeAspect="1"/>
                </p:cNvPicPr>
                <p:nvPr/>
              </p:nvPicPr>
              <p:blipFill>
                <a:blip r:embed="rId2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49135" y="4652771"/>
                  <a:ext cx="155019" cy="155019"/>
                </a:xfrm>
                <a:prstGeom prst="rect">
                  <a:avLst/>
                </a:prstGeom>
              </p:spPr>
            </p:pic>
          </p:grp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50169" y="4941277"/>
                <a:ext cx="167053" cy="167053"/>
              </a:xfrm>
              <a:prstGeom prst="rect">
                <a:avLst/>
              </a:prstGeom>
            </p:spPr>
          </p:pic>
        </p:grpSp>
        <p:grpSp>
          <p:nvGrpSpPr>
            <p:cNvPr id="14" name="群組 13"/>
            <p:cNvGrpSpPr/>
            <p:nvPr/>
          </p:nvGrpSpPr>
          <p:grpSpPr>
            <a:xfrm>
              <a:off x="5767754" y="4879731"/>
              <a:ext cx="167051" cy="176261"/>
              <a:chOff x="5580530" y="2433790"/>
              <a:chExt cx="178429" cy="186733"/>
            </a:xfrm>
          </p:grpSpPr>
          <p:sp>
            <p:nvSpPr>
              <p:cNvPr id="15" name="等腰三角形 14"/>
              <p:cNvSpPr/>
              <p:nvPr/>
            </p:nvSpPr>
            <p:spPr>
              <a:xfrm>
                <a:off x="5583114" y="2444262"/>
                <a:ext cx="175845" cy="158261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80530" y="2433790"/>
                <a:ext cx="172060" cy="186733"/>
              </a:xfrm>
              <a:prstGeom prst="rect">
                <a:avLst/>
              </a:prstGeom>
            </p:spPr>
          </p:pic>
        </p:grpSp>
      </p:grpSp>
      <p:grpSp>
        <p:nvGrpSpPr>
          <p:cNvPr id="63" name="群組 62"/>
          <p:cNvGrpSpPr/>
          <p:nvPr/>
        </p:nvGrpSpPr>
        <p:grpSpPr>
          <a:xfrm>
            <a:off x="8190882" y="1049554"/>
            <a:ext cx="2664296" cy="5256008"/>
            <a:chOff x="6049107" y="756139"/>
            <a:chExt cx="2778369" cy="5600700"/>
          </a:xfrm>
        </p:grpSpPr>
        <p:grpSp>
          <p:nvGrpSpPr>
            <p:cNvPr id="64" name="群組 63"/>
            <p:cNvGrpSpPr/>
            <p:nvPr/>
          </p:nvGrpSpPr>
          <p:grpSpPr>
            <a:xfrm>
              <a:off x="6049107" y="756139"/>
              <a:ext cx="2778369" cy="5600700"/>
              <a:chOff x="5961185" y="615462"/>
              <a:chExt cx="2778369" cy="5600700"/>
            </a:xfrm>
          </p:grpSpPr>
          <p:pic>
            <p:nvPicPr>
              <p:cNvPr id="66" name="圖片 65"/>
              <p:cNvPicPr>
                <a:picLocks noChangeAspect="1"/>
              </p:cNvPicPr>
              <p:nvPr/>
            </p:nvPicPr>
            <p:blipFill rotWithShape="1">
              <a:blip r:embed="rId2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961185" y="615462"/>
                <a:ext cx="2778369" cy="5600700"/>
              </a:xfrm>
              <a:prstGeom prst="roundRect">
                <a:avLst>
                  <a:gd name="adj" fmla="val 17413"/>
                </a:avLst>
              </a:prstGeom>
            </p:spPr>
          </p:pic>
          <p:sp>
            <p:nvSpPr>
              <p:cNvPr id="67" name="矩形 66"/>
              <p:cNvSpPr/>
              <p:nvPr/>
            </p:nvSpPr>
            <p:spPr>
              <a:xfrm>
                <a:off x="6151235" y="1046976"/>
                <a:ext cx="2380167" cy="503433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新細明體" panose="02020500000000000000" pitchFamily="18" charset="-120"/>
                  <a:cs typeface="+mn-cs"/>
                </a:endParaRPr>
              </a:p>
            </p:txBody>
          </p:sp>
          <p:cxnSp>
            <p:nvCxnSpPr>
              <p:cNvPr id="68" name="直線接點 67"/>
              <p:cNvCxnSpPr/>
              <p:nvPr/>
            </p:nvCxnSpPr>
            <p:spPr>
              <a:xfrm>
                <a:off x="6142186" y="1415563"/>
                <a:ext cx="2371117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</p:cxnSp>
          <p:grpSp>
            <p:nvGrpSpPr>
              <p:cNvPr id="69" name="群組 68"/>
              <p:cNvGrpSpPr/>
              <p:nvPr/>
            </p:nvGrpSpPr>
            <p:grpSpPr>
              <a:xfrm>
                <a:off x="6693171" y="1101688"/>
                <a:ext cx="1531995" cy="348036"/>
                <a:chOff x="6672323" y="1143757"/>
                <a:chExt cx="1488362" cy="340387"/>
              </a:xfrm>
            </p:grpSpPr>
            <p:sp>
              <p:nvSpPr>
                <p:cNvPr id="94" name="文字方塊 93"/>
                <p:cNvSpPr txBox="1"/>
                <p:nvPr/>
              </p:nvSpPr>
              <p:spPr>
                <a:xfrm>
                  <a:off x="6672323" y="1143757"/>
                  <a:ext cx="1488362" cy="340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050" b="0" i="0" u="none" strike="noStrike" kern="0" cap="none" spc="225" normalizeH="0" baseline="0" noProof="0" dirty="0" err="1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</a:rPr>
                    <a:t>Mavigation</a:t>
                  </a:r>
                  <a:endParaRPr kumimoji="0" lang="zh-TW" altLang="en-US" sz="1050" b="0" i="0" u="none" strike="noStrike" kern="0" cap="none" spc="225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</a:endParaRPr>
                </a:p>
              </p:txBody>
            </p:sp>
            <p:pic>
              <p:nvPicPr>
                <p:cNvPr id="95" name="圖片 94"/>
                <p:cNvPicPr>
                  <a:picLocks noChangeAspect="1"/>
                </p:cNvPicPr>
                <p:nvPr/>
              </p:nvPicPr>
              <p:blipFill>
                <a:blip r:embed="rId2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55471" y="1153530"/>
                  <a:ext cx="104626" cy="104626"/>
                </a:xfrm>
                <a:prstGeom prst="rect">
                  <a:avLst/>
                </a:prstGeom>
              </p:spPr>
            </p:pic>
          </p:grpSp>
          <p:cxnSp>
            <p:nvCxnSpPr>
              <p:cNvPr id="70" name="直線接點 69"/>
              <p:cNvCxnSpPr/>
              <p:nvPr/>
            </p:nvCxnSpPr>
            <p:spPr>
              <a:xfrm>
                <a:off x="6154253" y="1076942"/>
                <a:ext cx="2371117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</p:cxnSp>
          <p:pic>
            <p:nvPicPr>
              <p:cNvPr id="71" name="圖片 70"/>
              <p:cNvPicPr>
                <a:picLocks noChangeAspect="1"/>
              </p:cNvPicPr>
              <p:nvPr/>
            </p:nvPicPr>
            <p:blipFill>
              <a:blip r:embed="rId2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60529" y="1520876"/>
                <a:ext cx="258532" cy="270706"/>
              </a:xfrm>
              <a:prstGeom prst="ellipse">
                <a:avLst/>
              </a:prstGeom>
            </p:spPr>
          </p:pic>
          <p:sp>
            <p:nvSpPr>
              <p:cNvPr id="72" name="文字方塊 71"/>
              <p:cNvSpPr txBox="1"/>
              <p:nvPr/>
            </p:nvSpPr>
            <p:spPr>
              <a:xfrm>
                <a:off x="6498582" y="1534924"/>
                <a:ext cx="836428" cy="249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9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</a:rPr>
                  <a:t>新垣  結衣</a:t>
                </a:r>
              </a:p>
            </p:txBody>
          </p:sp>
          <p:cxnSp>
            <p:nvCxnSpPr>
              <p:cNvPr id="73" name="直線接點 72"/>
              <p:cNvCxnSpPr/>
              <p:nvPr/>
            </p:nvCxnSpPr>
            <p:spPr>
              <a:xfrm>
                <a:off x="6154253" y="3630070"/>
                <a:ext cx="2371117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</a:ln>
              <a:effectLst/>
            </p:spPr>
          </p:cxnSp>
          <p:sp>
            <p:nvSpPr>
              <p:cNvPr id="74" name="文字方塊 73"/>
              <p:cNvSpPr txBox="1"/>
              <p:nvPr/>
            </p:nvSpPr>
            <p:spPr>
              <a:xfrm>
                <a:off x="7861637" y="4277449"/>
                <a:ext cx="734277" cy="442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7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맑은 고딕"/>
                  </a:rPr>
                  <a:t>30</a:t>
                </a:r>
                <a:r>
                  <a:rPr kumimoji="0" lang="zh-TW" altLang="en-US" sz="7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맑은 고딕"/>
                  </a:rPr>
                  <a:t>分鐘前</a:t>
                </a: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6236401" y="3668960"/>
                <a:ext cx="2207717" cy="598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</a:rPr>
                  <a:t>2018/1/1 12:35 </a:t>
                </a:r>
              </a:p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</a:rPr>
                  <a:t>嘉義縣大學路一段</a:t>
                </a:r>
                <a:r>
                  <a:rPr kumimoji="0" lang="en-US" altLang="zh-TW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</a:rPr>
                  <a:t>168</a:t>
                </a:r>
                <a:r>
                  <a:rPr kumimoji="0" lang="zh-TW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</a:rPr>
                  <a:t>號路口交通事故導致塞車回堵，請繞道中山路</a:t>
                </a:r>
                <a:r>
                  <a:rPr kumimoji="0" lang="zh-TW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</a:rPr>
                  <a:t>。</a:t>
                </a:r>
                <a:endParaRPr kumimoji="0" lang="zh-TW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新細明體" panose="02020500000000000000" pitchFamily="18" charset="-120"/>
                </a:endParaRPr>
              </a:p>
            </p:txBody>
          </p:sp>
          <p:grpSp>
            <p:nvGrpSpPr>
              <p:cNvPr id="76" name="群組 75"/>
              <p:cNvGrpSpPr/>
              <p:nvPr/>
            </p:nvGrpSpPr>
            <p:grpSpPr>
              <a:xfrm>
                <a:off x="6148219" y="4481281"/>
                <a:ext cx="2377151" cy="1302135"/>
                <a:chOff x="6148219" y="4481281"/>
                <a:chExt cx="2377151" cy="1302135"/>
              </a:xfrm>
            </p:grpSpPr>
            <p:cxnSp>
              <p:nvCxnSpPr>
                <p:cNvPr id="82" name="直線接點 81"/>
                <p:cNvCxnSpPr/>
                <p:nvPr/>
              </p:nvCxnSpPr>
              <p:spPr>
                <a:xfrm>
                  <a:off x="6148219" y="4831883"/>
                  <a:ext cx="2371117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>
                      <a:lumMod val="9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83" name="直線接點 82"/>
                <p:cNvCxnSpPr/>
                <p:nvPr/>
              </p:nvCxnSpPr>
              <p:spPr>
                <a:xfrm>
                  <a:off x="6154253" y="4496263"/>
                  <a:ext cx="2371117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>
                      <a:lumMod val="95000"/>
                    </a:sysClr>
                  </a:solidFill>
                  <a:prstDash val="solid"/>
                </a:ln>
                <a:effectLst/>
              </p:spPr>
            </p:cxnSp>
            <p:pic>
              <p:nvPicPr>
                <p:cNvPr id="84" name="圖片 83"/>
                <p:cNvPicPr>
                  <a:picLocks noChangeAspect="1"/>
                </p:cNvPicPr>
                <p:nvPr/>
              </p:nvPicPr>
              <p:blipFill>
                <a:blip r:embed="rId2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11889" y="4553262"/>
                  <a:ext cx="203122" cy="201772"/>
                </a:xfrm>
                <a:prstGeom prst="rect">
                  <a:avLst/>
                </a:prstGeom>
              </p:spPr>
            </p:pic>
            <p:pic>
              <p:nvPicPr>
                <p:cNvPr id="85" name="圖片 84"/>
                <p:cNvPicPr>
                  <a:picLocks noChangeAspect="1"/>
                </p:cNvPicPr>
                <p:nvPr/>
              </p:nvPicPr>
              <p:blipFill>
                <a:blip r:embed="rId2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3599" y="4556021"/>
                  <a:ext cx="209692" cy="208298"/>
                </a:xfrm>
                <a:prstGeom prst="rect">
                  <a:avLst/>
                </a:prstGeom>
              </p:spPr>
            </p:pic>
            <p:cxnSp>
              <p:nvCxnSpPr>
                <p:cNvPr id="86" name="直線接點 85"/>
                <p:cNvCxnSpPr/>
                <p:nvPr/>
              </p:nvCxnSpPr>
              <p:spPr>
                <a:xfrm>
                  <a:off x="7342828" y="4481281"/>
                  <a:ext cx="3017" cy="34460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>
                      <a:lumMod val="9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87" name="直線接點 86"/>
                <p:cNvCxnSpPr/>
                <p:nvPr/>
              </p:nvCxnSpPr>
              <p:spPr>
                <a:xfrm>
                  <a:off x="6148219" y="4795926"/>
                  <a:ext cx="2371117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>
                      <a:lumMod val="95000"/>
                    </a:sysClr>
                  </a:solidFill>
                  <a:prstDash val="solid"/>
                </a:ln>
                <a:effectLst/>
              </p:spPr>
            </p:cxnSp>
            <p:sp>
              <p:nvSpPr>
                <p:cNvPr id="88" name="文字方塊 87"/>
                <p:cNvSpPr txBox="1"/>
                <p:nvPr/>
              </p:nvSpPr>
              <p:spPr>
                <a:xfrm>
                  <a:off x="6422738" y="4547201"/>
                  <a:ext cx="479653" cy="292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788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맑은 고딕"/>
                    </a:rPr>
                    <a:t>142</a:t>
                  </a:r>
                  <a:endParaRPr kumimoji="0" lang="zh-TW" altLang="en-US" sz="788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/>
                  </a:endParaRPr>
                </a:p>
              </p:txBody>
            </p:sp>
            <p:pic>
              <p:nvPicPr>
                <p:cNvPr id="89" name="圖片 88"/>
                <p:cNvPicPr>
                  <a:picLocks noChangeAspect="1"/>
                </p:cNvPicPr>
                <p:nvPr/>
              </p:nvPicPr>
              <p:blipFill>
                <a:blip r:embed="rId2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05088" y="4967569"/>
                  <a:ext cx="282651" cy="281787"/>
                </a:xfrm>
                <a:prstGeom prst="ellipse">
                  <a:avLst/>
                </a:prstGeom>
              </p:spPr>
            </p:pic>
            <p:sp>
              <p:nvSpPr>
                <p:cNvPr id="90" name="文字方塊 89"/>
                <p:cNvSpPr txBox="1"/>
                <p:nvPr/>
              </p:nvSpPr>
              <p:spPr>
                <a:xfrm>
                  <a:off x="6522288" y="4960740"/>
                  <a:ext cx="669705" cy="24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9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</a:rPr>
                    <a:t>nikkshu</a:t>
                  </a:r>
                  <a:endParaRPr kumimoji="0" lang="zh-TW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</a:endParaRPr>
                </a:p>
              </p:txBody>
            </p:sp>
            <p:sp>
              <p:nvSpPr>
                <p:cNvPr id="91" name="文字方塊 90"/>
                <p:cNvSpPr txBox="1"/>
                <p:nvPr/>
              </p:nvSpPr>
              <p:spPr>
                <a:xfrm>
                  <a:off x="7149940" y="4991494"/>
                  <a:ext cx="1303210" cy="2493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</a:rPr>
                    <a:t>感恩</a:t>
                  </a:r>
                </a:p>
              </p:txBody>
            </p:sp>
            <p:sp>
              <p:nvSpPr>
                <p:cNvPr id="92" name="文字方塊 91"/>
                <p:cNvSpPr txBox="1"/>
                <p:nvPr/>
              </p:nvSpPr>
              <p:spPr>
                <a:xfrm>
                  <a:off x="7412213" y="5251413"/>
                  <a:ext cx="476636" cy="2689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675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</a:endParaRPr>
                </a:p>
              </p:txBody>
            </p:sp>
            <p:sp>
              <p:nvSpPr>
                <p:cNvPr id="93" name="文字方塊 92"/>
                <p:cNvSpPr txBox="1"/>
                <p:nvPr/>
              </p:nvSpPr>
              <p:spPr>
                <a:xfrm>
                  <a:off x="6567852" y="5372101"/>
                  <a:ext cx="1178169" cy="4113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TW" sz="13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맑은 고딕"/>
                    </a:rPr>
                    <a:t>….</a:t>
                  </a:r>
                  <a:endParaRPr kumimoji="0" lang="zh-TW" altLang="en-US" sz="13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맑은 고딕"/>
                  </a:endParaRPr>
                </a:p>
              </p:txBody>
            </p:sp>
          </p:grpSp>
          <p:pic>
            <p:nvPicPr>
              <p:cNvPr id="77" name="圖片 76"/>
              <p:cNvPicPr>
                <a:picLocks noChangeAspect="1"/>
              </p:cNvPicPr>
              <p:nvPr/>
            </p:nvPicPr>
            <p:blipFill>
              <a:blip r:embed="rId29" cstate="email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rightnessContrast bright="-1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23654" y="1151791"/>
                <a:ext cx="179745" cy="190639"/>
              </a:xfrm>
              <a:prstGeom prst="rect">
                <a:avLst/>
              </a:prstGeom>
            </p:spPr>
          </p:pic>
          <p:grpSp>
            <p:nvGrpSpPr>
              <p:cNvPr id="78" name="群組 77"/>
              <p:cNvGrpSpPr/>
              <p:nvPr/>
            </p:nvGrpSpPr>
            <p:grpSpPr>
              <a:xfrm>
                <a:off x="6151355" y="5715259"/>
                <a:ext cx="2403560" cy="330919"/>
                <a:chOff x="536002" y="5691813"/>
                <a:chExt cx="2267594" cy="330919"/>
              </a:xfrm>
            </p:grpSpPr>
            <p:sp>
              <p:nvSpPr>
                <p:cNvPr id="79" name="圓角矩形 78"/>
                <p:cNvSpPr/>
                <p:nvPr/>
              </p:nvSpPr>
              <p:spPr>
                <a:xfrm>
                  <a:off x="566488" y="5697416"/>
                  <a:ext cx="2237108" cy="325316"/>
                </a:xfrm>
                <a:prstGeom prst="roundRect">
                  <a:avLst>
                    <a:gd name="adj" fmla="val 50000"/>
                  </a:avLst>
                </a:prstGeom>
                <a:solidFill>
                  <a:sysClr val="windowText" lastClr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0" name="圓角矩形 79"/>
                <p:cNvSpPr/>
                <p:nvPr/>
              </p:nvSpPr>
              <p:spPr>
                <a:xfrm>
                  <a:off x="536002" y="5691813"/>
                  <a:ext cx="2266936" cy="207308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Text" lastClr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新細明體" panose="02020500000000000000" pitchFamily="18" charset="-120"/>
                    <a:cs typeface="+mn-cs"/>
                  </a:endParaRPr>
                </a:p>
              </p:txBody>
            </p:sp>
            <p:sp>
              <p:nvSpPr>
                <p:cNvPr id="81" name="橢圓 80"/>
                <p:cNvSpPr/>
                <p:nvPr/>
              </p:nvSpPr>
              <p:spPr>
                <a:xfrm>
                  <a:off x="1565032" y="5806862"/>
                  <a:ext cx="194307" cy="210009"/>
                </a:xfrm>
                <a:prstGeom prst="ellipse">
                  <a:avLst/>
                </a:prstGeom>
                <a:noFill/>
                <a:ln w="19050" cap="flat" cmpd="sng" algn="ctr">
                  <a:solidFill>
                    <a:srgbClr val="1F497D">
                      <a:lumMod val="25000"/>
                    </a:srgbClr>
                  </a:solidFill>
                  <a:prstDash val="solid"/>
                </a:ln>
                <a:effectLst>
                  <a:glow rad="63500">
                    <a:srgbClr val="EEECE1">
                      <a:lumMod val="75000"/>
                      <a:alpha val="40000"/>
                    </a:srgbClr>
                  </a:glo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13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新細明體" panose="02020500000000000000" pitchFamily="18" charset="-120"/>
                    <a:cs typeface="+mn-cs"/>
                  </a:endParaRPr>
                </a:p>
              </p:txBody>
            </p:sp>
          </p:grpSp>
        </p:grpSp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9568" y="1956998"/>
              <a:ext cx="2368101" cy="1796444"/>
            </a:xfrm>
            <a:prstGeom prst="rect">
              <a:avLst/>
            </a:prstGeom>
          </p:spPr>
        </p:pic>
      </p:grpSp>
      <p:sp>
        <p:nvSpPr>
          <p:cNvPr id="98" name="文字方塊 97"/>
          <p:cNvSpPr txBox="1"/>
          <p:nvPr/>
        </p:nvSpPr>
        <p:spPr>
          <a:xfrm>
            <a:off x="4043915" y="506168"/>
            <a:ext cx="297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</a:rPr>
              <a:t>有緊急事件提示在地圖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</a:rPr>
              <a:t>(</a:t>
            </a: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</a:rPr>
              <a:t>新通知顯示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</a:rPr>
              <a:t>)</a:t>
            </a: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</a:rPr>
              <a:t> </a:t>
            </a:r>
            <a:endParaRPr kumimoji="0" lang="en-US" altLang="zh-TW" sz="1200" b="1" i="0" u="none" strike="noStrike" kern="0" cap="none" spc="0" normalizeH="0" baseline="0" noProof="0" dirty="0" smtClean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맑은 고딕"/>
            </a:endParaRPr>
          </a:p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맑은 고딕"/>
              </a:rPr>
              <a:t>按下檢視文章</a:t>
            </a:r>
          </a:p>
        </p:txBody>
      </p:sp>
      <p:pic>
        <p:nvPicPr>
          <p:cNvPr id="161" name="圖片 160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123" y="314099"/>
            <a:ext cx="1403768" cy="1403768"/>
          </a:xfrm>
          <a:prstGeom prst="rect">
            <a:avLst/>
          </a:prstGeom>
        </p:spPr>
      </p:pic>
      <p:grpSp>
        <p:nvGrpSpPr>
          <p:cNvPr id="162" name="群組 161"/>
          <p:cNvGrpSpPr/>
          <p:nvPr/>
        </p:nvGrpSpPr>
        <p:grpSpPr>
          <a:xfrm>
            <a:off x="1787701" y="1065034"/>
            <a:ext cx="2609202" cy="5228762"/>
            <a:chOff x="1193130" y="726956"/>
            <a:chExt cx="2807369" cy="5533168"/>
          </a:xfrm>
        </p:grpSpPr>
        <p:grpSp>
          <p:nvGrpSpPr>
            <p:cNvPr id="163" name="群組 162"/>
            <p:cNvGrpSpPr/>
            <p:nvPr/>
          </p:nvGrpSpPr>
          <p:grpSpPr>
            <a:xfrm>
              <a:off x="1193130" y="726956"/>
              <a:ext cx="2807369" cy="5533168"/>
              <a:chOff x="480953" y="665410"/>
              <a:chExt cx="2807369" cy="5533168"/>
            </a:xfrm>
          </p:grpSpPr>
          <p:grpSp>
            <p:nvGrpSpPr>
              <p:cNvPr id="167" name="群組 166"/>
              <p:cNvGrpSpPr/>
              <p:nvPr/>
            </p:nvGrpSpPr>
            <p:grpSpPr>
              <a:xfrm>
                <a:off x="480953" y="665410"/>
                <a:ext cx="2807369" cy="5533168"/>
                <a:chOff x="5291844" y="482001"/>
                <a:chExt cx="3127286" cy="5724246"/>
              </a:xfrm>
            </p:grpSpPr>
            <p:grpSp>
              <p:nvGrpSpPr>
                <p:cNvPr id="169" name="群組 168"/>
                <p:cNvGrpSpPr/>
                <p:nvPr/>
              </p:nvGrpSpPr>
              <p:grpSpPr>
                <a:xfrm>
                  <a:off x="5291844" y="482001"/>
                  <a:ext cx="3127286" cy="5724246"/>
                  <a:chOff x="8005861" y="462546"/>
                  <a:chExt cx="3127286" cy="5724246"/>
                </a:xfrm>
              </p:grpSpPr>
              <p:pic>
                <p:nvPicPr>
                  <p:cNvPr id="180" name="圖片 179"/>
                  <p:cNvPicPr>
                    <a:picLocks noChangeAspect="1"/>
                  </p:cNvPicPr>
                  <p:nvPr/>
                </p:nvPicPr>
                <p:blipFill rotWithShape="1">
                  <a:blip r:embed="rId33">
                    <a:extLst>
                      <a:ext uri="{BEBA8EAE-BF5A-486C-A8C5-ECC9F3942E4B}">
                        <a14:imgProps xmlns:a14="http://schemas.microsoft.com/office/drawing/2010/main">
                          <a14:imgLayer r:embed="rId34">
                            <a14:imgEffect>
                              <a14:brightnessContrast bright="-44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221" t="16383" r="37392" b="15749"/>
                  <a:stretch/>
                </p:blipFill>
                <p:spPr>
                  <a:xfrm>
                    <a:off x="8005861" y="462546"/>
                    <a:ext cx="3127286" cy="5724246"/>
                  </a:xfrm>
                  <a:prstGeom prst="roundRect">
                    <a:avLst>
                      <a:gd name="adj" fmla="val 10446"/>
                    </a:avLst>
                  </a:prstGeom>
                </p:spPr>
              </p:pic>
              <p:pic>
                <p:nvPicPr>
                  <p:cNvPr id="181" name="圖片 18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47751" y="5639628"/>
                    <a:ext cx="243750" cy="233255"/>
                  </a:xfrm>
                  <a:prstGeom prst="rect">
                    <a:avLst/>
                  </a:prstGeom>
                  <a:effectLst>
                    <a:softEdge rad="12700"/>
                  </a:effectLst>
                </p:spPr>
              </p:pic>
              <p:pic>
                <p:nvPicPr>
                  <p:cNvPr id="182" name="圖片 181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70975" y="5346974"/>
                    <a:ext cx="213776" cy="206831"/>
                  </a:xfrm>
                  <a:prstGeom prst="rect">
                    <a:avLst/>
                  </a:prstGeom>
                </p:spPr>
              </p:pic>
              <p:grpSp>
                <p:nvGrpSpPr>
                  <p:cNvPr id="183" name="群組 182"/>
                  <p:cNvGrpSpPr/>
                  <p:nvPr/>
                </p:nvGrpSpPr>
                <p:grpSpPr>
                  <a:xfrm>
                    <a:off x="8855327" y="926882"/>
                    <a:ext cx="1433378" cy="312856"/>
                    <a:chOff x="786625" y="3658322"/>
                    <a:chExt cx="1414706" cy="319148"/>
                  </a:xfrm>
                </p:grpSpPr>
                <p:sp>
                  <p:nvSpPr>
                    <p:cNvPr id="218" name="圓角矩形 217"/>
                    <p:cNvSpPr/>
                    <p:nvPr/>
                  </p:nvSpPr>
                  <p:spPr>
                    <a:xfrm>
                      <a:off x="786625" y="3658322"/>
                      <a:ext cx="1414706" cy="238991"/>
                    </a:xfrm>
                    <a:prstGeom prst="roundRect">
                      <a:avLst>
                        <a:gd name="adj" fmla="val 9524"/>
                      </a:avLst>
                    </a:prstGeom>
                    <a:solidFill>
                      <a:sysClr val="window" lastClr="FFFFFF">
                        <a:lumMod val="65000"/>
                        <a:alpha val="62000"/>
                      </a:sysClr>
                    </a:solidFill>
                    <a:ln w="25400" cap="flat" cmpd="sng" algn="ctr">
                      <a:solidFill>
                        <a:srgbClr val="6E7179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35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  <p:sp>
                  <p:nvSpPr>
                    <p:cNvPr id="219" name="文字方塊 218"/>
                    <p:cNvSpPr txBox="1"/>
                    <p:nvPr/>
                  </p:nvSpPr>
                  <p:spPr>
                    <a:xfrm>
                      <a:off x="786625" y="3658322"/>
                      <a:ext cx="1217278" cy="3191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825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</a:rPr>
                        <a:t>Search…</a:t>
                      </a:r>
                      <a:endParaRPr kumimoji="0" lang="zh-TW" altLang="en-US" sz="825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맑은 고딕"/>
                      </a:endParaRPr>
                    </a:p>
                  </p:txBody>
                </p:sp>
              </p:grpSp>
              <p:pic>
                <p:nvPicPr>
                  <p:cNvPr id="184" name="圖片 183"/>
                  <p:cNvPicPr>
                    <a:picLocks noChangeAspect="1"/>
                  </p:cNvPicPr>
                  <p:nvPr/>
                </p:nvPicPr>
                <p:blipFill>
                  <a:blip r:embed="rId35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56046" y="5629775"/>
                    <a:ext cx="283054" cy="273858"/>
                  </a:xfrm>
                  <a:prstGeom prst="rect">
                    <a:avLst/>
                  </a:prstGeom>
                </p:spPr>
              </p:pic>
              <p:pic>
                <p:nvPicPr>
                  <p:cNvPr id="185" name="圖片 184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04145" y="3152122"/>
                    <a:ext cx="147930" cy="143124"/>
                  </a:xfrm>
                  <a:prstGeom prst="rect">
                    <a:avLst/>
                  </a:prstGeom>
                </p:spPr>
              </p:pic>
              <p:pic>
                <p:nvPicPr>
                  <p:cNvPr id="186" name="圖片 185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92162" y="3289856"/>
                    <a:ext cx="147930" cy="143124"/>
                  </a:xfrm>
                  <a:prstGeom prst="rect">
                    <a:avLst/>
                  </a:prstGeom>
                </p:spPr>
              </p:pic>
              <p:pic>
                <p:nvPicPr>
                  <p:cNvPr id="187" name="圖片 186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993211" y="2237749"/>
                    <a:ext cx="147930" cy="143124"/>
                  </a:xfrm>
                  <a:prstGeom prst="rect">
                    <a:avLst/>
                  </a:prstGeom>
                </p:spPr>
              </p:pic>
              <p:pic>
                <p:nvPicPr>
                  <p:cNvPr id="188" name="圖片 187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66128" y="4513730"/>
                    <a:ext cx="147930" cy="143124"/>
                  </a:xfrm>
                  <a:prstGeom prst="rect">
                    <a:avLst/>
                  </a:prstGeom>
                </p:spPr>
              </p:pic>
              <p:pic>
                <p:nvPicPr>
                  <p:cNvPr id="189" name="圖片 188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30510" y="4039248"/>
                    <a:ext cx="147930" cy="143124"/>
                  </a:xfrm>
                  <a:prstGeom prst="rect">
                    <a:avLst/>
                  </a:prstGeom>
                </p:spPr>
              </p:pic>
              <p:pic>
                <p:nvPicPr>
                  <p:cNvPr id="190" name="圖片 189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68172" y="3331109"/>
                    <a:ext cx="147930" cy="143124"/>
                  </a:xfrm>
                  <a:prstGeom prst="rect">
                    <a:avLst/>
                  </a:prstGeom>
                </p:spPr>
              </p:pic>
              <p:pic>
                <p:nvPicPr>
                  <p:cNvPr id="191" name="圖片 190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838447" y="4110809"/>
                    <a:ext cx="147930" cy="143124"/>
                  </a:xfrm>
                  <a:prstGeom prst="rect">
                    <a:avLst/>
                  </a:prstGeom>
                </p:spPr>
              </p:pic>
              <p:pic>
                <p:nvPicPr>
                  <p:cNvPr id="192" name="圖片 191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32083" y="4119785"/>
                    <a:ext cx="147930" cy="143124"/>
                  </a:xfrm>
                  <a:prstGeom prst="rect">
                    <a:avLst/>
                  </a:prstGeom>
                </p:spPr>
              </p:pic>
              <p:grpSp>
                <p:nvGrpSpPr>
                  <p:cNvPr id="193" name="群組 192"/>
                  <p:cNvGrpSpPr/>
                  <p:nvPr/>
                </p:nvGrpSpPr>
                <p:grpSpPr>
                  <a:xfrm>
                    <a:off x="10719738" y="3390407"/>
                    <a:ext cx="115293" cy="2096849"/>
                    <a:chOff x="10761465" y="3387792"/>
                    <a:chExt cx="113791" cy="2139026"/>
                  </a:xfrm>
                </p:grpSpPr>
                <p:cxnSp>
                  <p:nvCxnSpPr>
                    <p:cNvPr id="216" name="直線接點 215"/>
                    <p:cNvCxnSpPr/>
                    <p:nvPr/>
                  </p:nvCxnSpPr>
                  <p:spPr>
                    <a:xfrm>
                      <a:off x="10843064" y="3387792"/>
                      <a:ext cx="0" cy="2139026"/>
                    </a:xfrm>
                    <a:prstGeom prst="line">
                      <a:avLst/>
                    </a:prstGeom>
                    <a:noFill/>
                    <a:ln w="12700" cap="flat" cmpd="sng" algn="ctr">
                      <a:solidFill>
                        <a:srgbClr val="FFFFFF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7" name="直線接點 216"/>
                    <p:cNvCxnSpPr/>
                    <p:nvPr/>
                  </p:nvCxnSpPr>
                  <p:spPr>
                    <a:xfrm flipV="1">
                      <a:off x="10761465" y="4252379"/>
                      <a:ext cx="113791" cy="5475"/>
                    </a:xfrm>
                    <a:prstGeom prst="line">
                      <a:avLst/>
                    </a:prstGeom>
                    <a:noFill/>
                    <a:ln w="762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</a:ln>
                    <a:effectLst/>
                  </p:spPr>
                </p:cxnSp>
              </p:grpSp>
              <p:pic>
                <p:nvPicPr>
                  <p:cNvPr id="194" name="圖片 193"/>
                  <p:cNvPicPr>
                    <a:picLocks noChangeAspect="1"/>
                  </p:cNvPicPr>
                  <p:nvPr/>
                </p:nvPicPr>
                <p:blipFill>
                  <a:blip r:embed="rId36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28190" flipH="1">
                    <a:off x="8774095" y="1698984"/>
                    <a:ext cx="239805" cy="232014"/>
                  </a:xfrm>
                  <a:prstGeom prst="rect">
                    <a:avLst/>
                  </a:prstGeom>
                </p:spPr>
              </p:pic>
              <p:pic>
                <p:nvPicPr>
                  <p:cNvPr id="195" name="圖片 194"/>
                  <p:cNvPicPr>
                    <a:picLocks noChangeAspect="1"/>
                  </p:cNvPicPr>
                  <p:nvPr/>
                </p:nvPicPr>
                <p:blipFill>
                  <a:blip r:embed="rId37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705090" flipH="1">
                    <a:off x="9769694" y="3610799"/>
                    <a:ext cx="233102" cy="24093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圖片 195"/>
                  <p:cNvPicPr>
                    <a:picLocks noChangeAspect="1"/>
                  </p:cNvPicPr>
                  <p:nvPr/>
                </p:nvPicPr>
                <p:blipFill>
                  <a:blip r:embed="rId38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306983" flipH="1">
                    <a:off x="9866294" y="4895382"/>
                    <a:ext cx="213667" cy="206726"/>
                  </a:xfrm>
                  <a:prstGeom prst="rect">
                    <a:avLst/>
                  </a:prstGeom>
                </p:spPr>
              </p:pic>
              <p:pic>
                <p:nvPicPr>
                  <p:cNvPr id="197" name="圖片 196"/>
                  <p:cNvPicPr>
                    <a:picLocks noChangeAspect="1"/>
                  </p:cNvPicPr>
                  <p:nvPr/>
                </p:nvPicPr>
                <p:blipFill>
                  <a:blip r:embed="rId38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306983" flipH="1">
                    <a:off x="9685598" y="3061319"/>
                    <a:ext cx="213667" cy="206726"/>
                  </a:xfrm>
                  <a:prstGeom prst="rect">
                    <a:avLst/>
                  </a:prstGeom>
                </p:spPr>
              </p:pic>
              <p:pic>
                <p:nvPicPr>
                  <p:cNvPr id="198" name="圖片 197"/>
                  <p:cNvPicPr>
                    <a:picLocks noChangeAspect="1"/>
                  </p:cNvPicPr>
                  <p:nvPr/>
                </p:nvPicPr>
                <p:blipFill>
                  <a:blip r:embed="rId38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306983" flipH="1">
                    <a:off x="9061383" y="4383623"/>
                    <a:ext cx="213667" cy="206726"/>
                  </a:xfrm>
                  <a:prstGeom prst="rect">
                    <a:avLst/>
                  </a:prstGeom>
                </p:spPr>
              </p:pic>
              <p:pic>
                <p:nvPicPr>
                  <p:cNvPr id="199" name="圖片 198"/>
                  <p:cNvPicPr>
                    <a:picLocks noChangeAspect="1"/>
                  </p:cNvPicPr>
                  <p:nvPr/>
                </p:nvPicPr>
                <p:blipFill>
                  <a:blip r:embed="rId38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306983" flipH="1">
                    <a:off x="8979249" y="2616313"/>
                    <a:ext cx="213667" cy="206726"/>
                  </a:xfrm>
                  <a:prstGeom prst="rect">
                    <a:avLst/>
                  </a:prstGeom>
                </p:spPr>
              </p:pic>
              <p:pic>
                <p:nvPicPr>
                  <p:cNvPr id="200" name="圖片 199"/>
                  <p:cNvPicPr>
                    <a:picLocks noChangeAspect="1"/>
                  </p:cNvPicPr>
                  <p:nvPr/>
                </p:nvPicPr>
                <p:blipFill>
                  <a:blip r:embed="rId37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705090" flipH="1">
                    <a:off x="10357772" y="4532742"/>
                    <a:ext cx="233102" cy="240930"/>
                  </a:xfrm>
                  <a:prstGeom prst="rect">
                    <a:avLst/>
                  </a:prstGeom>
                </p:spPr>
              </p:pic>
              <p:pic>
                <p:nvPicPr>
                  <p:cNvPr id="201" name="圖片 200"/>
                  <p:cNvPicPr>
                    <a:picLocks noChangeAspect="1"/>
                  </p:cNvPicPr>
                  <p:nvPr/>
                </p:nvPicPr>
                <p:blipFill>
                  <a:blip r:embed="rId36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28190" flipH="1">
                    <a:off x="10505374" y="2286802"/>
                    <a:ext cx="239999" cy="232202"/>
                  </a:xfrm>
                  <a:prstGeom prst="rect">
                    <a:avLst/>
                  </a:prstGeom>
                </p:spPr>
              </p:pic>
              <p:pic>
                <p:nvPicPr>
                  <p:cNvPr id="202" name="圖片 201"/>
                  <p:cNvPicPr>
                    <a:picLocks noChangeAspect="1"/>
                  </p:cNvPicPr>
                  <p:nvPr/>
                </p:nvPicPr>
                <p:blipFill>
                  <a:blip r:embed="rId39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2628190" flipH="1">
                    <a:off x="8425726" y="3034820"/>
                    <a:ext cx="233662" cy="226071"/>
                  </a:xfrm>
                  <a:prstGeom prst="rect">
                    <a:avLst/>
                  </a:prstGeom>
                </p:spPr>
              </p:pic>
              <p:pic>
                <p:nvPicPr>
                  <p:cNvPr id="203" name="圖片 202"/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2903" y="5253592"/>
                    <a:ext cx="245663" cy="237682"/>
                  </a:xfrm>
                  <a:prstGeom prst="rect">
                    <a:avLst/>
                  </a:prstGeom>
                </p:spPr>
              </p:pic>
              <p:pic>
                <p:nvPicPr>
                  <p:cNvPr id="204" name="圖片 203"/>
                  <p:cNvPicPr>
                    <a:picLocks noChangeAspect="1"/>
                  </p:cNvPicPr>
                  <p:nvPr/>
                </p:nvPicPr>
                <p:blipFill>
                  <a:blip r:embed="rId16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2443" y="4263295"/>
                    <a:ext cx="157812" cy="152685"/>
                  </a:xfrm>
                  <a:prstGeom prst="rect">
                    <a:avLst/>
                  </a:prstGeom>
                </p:spPr>
              </p:pic>
              <p:pic>
                <p:nvPicPr>
                  <p:cNvPr id="205" name="圖片 204"/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4111" y="4492005"/>
                    <a:ext cx="155627" cy="150571"/>
                  </a:xfrm>
                  <a:prstGeom prst="rect">
                    <a:avLst/>
                  </a:prstGeom>
                </p:spPr>
              </p:pic>
              <p:pic>
                <p:nvPicPr>
                  <p:cNvPr id="206" name="圖片 205"/>
                  <p:cNvPicPr>
                    <a:picLocks noChangeAspect="1"/>
                  </p:cNvPicPr>
                  <p:nvPr/>
                </p:nvPicPr>
                <p:blipFill>
                  <a:blip r:embed="rId18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61219" y="3800191"/>
                    <a:ext cx="149458" cy="144602"/>
                  </a:xfrm>
                  <a:prstGeom prst="rect">
                    <a:avLst/>
                  </a:prstGeom>
                </p:spPr>
              </p:pic>
              <p:pic>
                <p:nvPicPr>
                  <p:cNvPr id="207" name="圖片 206"/>
                  <p:cNvPicPr>
                    <a:picLocks noChangeAspect="1"/>
                  </p:cNvPicPr>
                  <p:nvPr/>
                </p:nvPicPr>
                <p:blipFill>
                  <a:blip r:embed="rId40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48771" y="3987987"/>
                    <a:ext cx="184696" cy="178696"/>
                  </a:xfrm>
                  <a:prstGeom prst="rect">
                    <a:avLst/>
                  </a:prstGeom>
                </p:spPr>
              </p:pic>
              <p:pic>
                <p:nvPicPr>
                  <p:cNvPr id="208" name="圖片 207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duotone>
                      <a:prstClr val="black"/>
                      <a:srgbClr val="1F497D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53612" y="4717509"/>
                    <a:ext cx="157064" cy="151962"/>
                  </a:xfrm>
                  <a:prstGeom prst="rect">
                    <a:avLst/>
                  </a:prstGeom>
                </p:spPr>
              </p:pic>
              <p:pic>
                <p:nvPicPr>
                  <p:cNvPr id="209" name="圖片 208"/>
                  <p:cNvPicPr>
                    <a:picLocks noChangeAspect="1"/>
                  </p:cNvPicPr>
                  <p:nvPr/>
                </p:nvPicPr>
                <p:blipFill>
                  <a:blip r:embed="rId41">
                    <a:extLst>
                      <a:ext uri="{BEBA8EAE-BF5A-486C-A8C5-ECC9F3942E4B}">
                        <a14:imgProps xmlns:a14="http://schemas.microsoft.com/office/drawing/2010/main">
                          <a14:imgLayer r:embed="rId42">
                            <a14:imgEffect>
                              <a14:brightnessContrast bright="-48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37067" y="920763"/>
                    <a:ext cx="262500" cy="246502"/>
                  </a:xfrm>
                  <a:prstGeom prst="rect">
                    <a:avLst/>
                  </a:prstGeom>
                </p:spPr>
              </p:pic>
              <p:pic>
                <p:nvPicPr>
                  <p:cNvPr id="210" name="圖片 209"/>
                  <p:cNvPicPr>
                    <a:picLocks noChangeAspect="1"/>
                  </p:cNvPicPr>
                  <p:nvPr/>
                </p:nvPicPr>
                <p:blipFill>
                  <a:blip r:embed="rId4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4">
                            <a14:imgEffect>
                              <a14:brightnessContrast bright="-42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50663" y="1258528"/>
                    <a:ext cx="239176" cy="231405"/>
                  </a:xfrm>
                  <a:prstGeom prst="rect">
                    <a:avLst/>
                  </a:prstGeom>
                </p:spPr>
              </p:pic>
              <p:grpSp>
                <p:nvGrpSpPr>
                  <p:cNvPr id="211" name="群組 210"/>
                  <p:cNvGrpSpPr/>
                  <p:nvPr/>
                </p:nvGrpSpPr>
                <p:grpSpPr>
                  <a:xfrm>
                    <a:off x="8372795" y="950982"/>
                    <a:ext cx="231423" cy="184123"/>
                    <a:chOff x="3047524" y="723575"/>
                    <a:chExt cx="835090" cy="628081"/>
                  </a:xfrm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grpSpPr>
                <p:sp>
                  <p:nvSpPr>
                    <p:cNvPr id="212" name="圓角矩形 211"/>
                    <p:cNvSpPr/>
                    <p:nvPr/>
                  </p:nvSpPr>
                  <p:spPr>
                    <a:xfrm>
                      <a:off x="3047524" y="723575"/>
                      <a:ext cx="835090" cy="628081"/>
                    </a:xfrm>
                    <a:prstGeom prst="roundRect">
                      <a:avLst/>
                    </a:prstGeom>
                    <a:solidFill>
                      <a:srgbClr val="EEECE1">
                        <a:lumMod val="40000"/>
                        <a:lumOff val="60000"/>
                      </a:srgbClr>
                    </a:solidFill>
                    <a:ln w="1905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35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  <p:sp>
                  <p:nvSpPr>
                    <p:cNvPr id="213" name="圓角矩形 212"/>
                    <p:cNvSpPr/>
                    <p:nvPr/>
                  </p:nvSpPr>
                  <p:spPr>
                    <a:xfrm>
                      <a:off x="3242246" y="885218"/>
                      <a:ext cx="458150" cy="45720"/>
                    </a:xfrm>
                    <a:prstGeom prst="roundRect">
                      <a:avLst/>
                    </a:prstGeom>
                    <a:solidFill>
                      <a:srgbClr val="1F497D">
                        <a:lumMod val="75000"/>
                      </a:srgbClr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35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  <p:sp>
                  <p:nvSpPr>
                    <p:cNvPr id="214" name="圓角矩形 213"/>
                    <p:cNvSpPr/>
                    <p:nvPr/>
                  </p:nvSpPr>
                  <p:spPr>
                    <a:xfrm>
                      <a:off x="3237551" y="1014755"/>
                      <a:ext cx="458150" cy="45720"/>
                    </a:xfrm>
                    <a:prstGeom prst="roundRect">
                      <a:avLst/>
                    </a:prstGeom>
                    <a:solidFill>
                      <a:srgbClr val="1F497D">
                        <a:lumMod val="75000"/>
                      </a:srgbClr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35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  <p:sp>
                  <p:nvSpPr>
                    <p:cNvPr id="215" name="圓角矩形 214"/>
                    <p:cNvSpPr/>
                    <p:nvPr/>
                  </p:nvSpPr>
                  <p:spPr>
                    <a:xfrm>
                      <a:off x="3242247" y="1151664"/>
                      <a:ext cx="458150" cy="45719"/>
                    </a:xfrm>
                    <a:prstGeom prst="roundRect">
                      <a:avLst/>
                    </a:prstGeom>
                    <a:solidFill>
                      <a:srgbClr val="1F497D">
                        <a:lumMod val="75000"/>
                      </a:srgbClr>
                    </a:solidFill>
                    <a:ln w="25400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TW" altLang="en-US" sz="135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맑은 고딕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170" name="群組 169"/>
                <p:cNvGrpSpPr/>
                <p:nvPr/>
              </p:nvGrpSpPr>
              <p:grpSpPr>
                <a:xfrm>
                  <a:off x="6128424" y="2266545"/>
                  <a:ext cx="1663428" cy="1975708"/>
                  <a:chOff x="5992238" y="1964987"/>
                  <a:chExt cx="1891900" cy="2384268"/>
                </a:xfrm>
              </p:grpSpPr>
              <p:sp>
                <p:nvSpPr>
                  <p:cNvPr id="171" name="矩形 170"/>
                  <p:cNvSpPr/>
                  <p:nvPr/>
                </p:nvSpPr>
                <p:spPr>
                  <a:xfrm>
                    <a:off x="5993988" y="1964987"/>
                    <a:ext cx="1875688" cy="2384268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172" name="矩形 171"/>
                  <p:cNvSpPr/>
                  <p:nvPr/>
                </p:nvSpPr>
                <p:spPr>
                  <a:xfrm>
                    <a:off x="5992239" y="1964987"/>
                    <a:ext cx="1861041" cy="276334"/>
                  </a:xfrm>
                  <a:prstGeom prst="rect">
                    <a:avLst/>
                  </a:prstGeom>
                  <a:solidFill>
                    <a:sysClr val="window" lastClr="FFFFFF">
                      <a:lumMod val="95000"/>
                    </a:sysClr>
                  </a:solidFill>
                  <a:ln w="2540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sp>
                <p:nvSpPr>
                  <p:cNvPr id="173" name="矩形 172"/>
                  <p:cNvSpPr/>
                  <p:nvPr/>
                </p:nvSpPr>
                <p:spPr>
                  <a:xfrm>
                    <a:off x="5992238" y="3057181"/>
                    <a:ext cx="1875689" cy="903868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25400" cap="flat" cmpd="sng" algn="ctr">
                    <a:solidFill>
                      <a:sysClr val="window" lastClr="FFFFFF">
                        <a:lumMod val="95000"/>
                      </a:sys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pic>
                <p:nvPicPr>
                  <p:cNvPr id="174" name="圖片 173"/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51036" y="2509482"/>
                    <a:ext cx="217993" cy="233130"/>
                  </a:xfrm>
                  <a:prstGeom prst="rect">
                    <a:avLst/>
                  </a:prstGeom>
                </p:spPr>
              </p:pic>
              <p:sp>
                <p:nvSpPr>
                  <p:cNvPr id="175" name="文字方塊 174"/>
                  <p:cNvSpPr txBox="1"/>
                  <p:nvPr/>
                </p:nvSpPr>
                <p:spPr>
                  <a:xfrm>
                    <a:off x="6434527" y="2296941"/>
                    <a:ext cx="1371742" cy="697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</a:rPr>
                      <a:t>2018/1/1 12:35 </a:t>
                    </a:r>
                    <a:r>
                      <a:rPr kumimoji="0" lang="zh-TW" altLang="en-US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</a:rPr>
                      <a:t>嘉義縣大學路一段</a:t>
                    </a:r>
                    <a:r>
                      <a:rPr kumimoji="0" lang="en-US" altLang="zh-TW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</a:rPr>
                      <a:t>168</a:t>
                    </a:r>
                    <a:r>
                      <a:rPr kumimoji="0" lang="zh-TW" altLang="en-US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</a:rPr>
                      <a:t>號路口交通事故導致塞車回堵 </a:t>
                    </a:r>
                    <a:r>
                      <a:rPr kumimoji="0" lang="en-US" altLang="zh-TW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</a:rPr>
                      <a:t>…</a:t>
                    </a:r>
                    <a:endParaRPr kumimoji="0" lang="zh-TW" altLang="en-US" sz="7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</a:endParaRPr>
                  </a:p>
                </p:txBody>
              </p:sp>
              <p:pic>
                <p:nvPicPr>
                  <p:cNvPr id="176" name="圖片 175"/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39897" y="3347894"/>
                    <a:ext cx="217993" cy="233130"/>
                  </a:xfrm>
                  <a:prstGeom prst="rect">
                    <a:avLst/>
                  </a:prstGeom>
                </p:spPr>
              </p:pic>
              <p:sp>
                <p:nvSpPr>
                  <p:cNvPr id="177" name="文字方塊 176"/>
                  <p:cNvSpPr txBox="1"/>
                  <p:nvPr/>
                </p:nvSpPr>
                <p:spPr>
                  <a:xfrm>
                    <a:off x="6432484" y="3194800"/>
                    <a:ext cx="1297802" cy="697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TW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</a:rPr>
                      <a:t>2017/12/30 04:</a:t>
                    </a:r>
                    <a:r>
                      <a:rPr kumimoji="0" lang="zh-TW" altLang="en-US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</a:rPr>
                      <a:t>嘉義縣大學路二段</a:t>
                    </a:r>
                    <a:r>
                      <a:rPr kumimoji="0" lang="en-US" altLang="zh-TW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</a:rPr>
                      <a:t>291</a:t>
                    </a:r>
                    <a:r>
                      <a:rPr kumimoji="0" lang="zh-TW" altLang="en-US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</a:rPr>
                      <a:t>號大客車追撞汽車</a:t>
                    </a:r>
                    <a:r>
                      <a:rPr kumimoji="0" lang="en-US" altLang="zh-TW" sz="7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</a:rPr>
                      <a:t>…</a:t>
                    </a:r>
                    <a:endParaRPr kumimoji="0" lang="zh-TW" altLang="en-US" sz="7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/>
                    </a:endParaRPr>
                  </a:p>
                </p:txBody>
              </p:sp>
              <p:sp>
                <p:nvSpPr>
                  <p:cNvPr id="178" name="矩形 177"/>
                  <p:cNvSpPr/>
                  <p:nvPr/>
                </p:nvSpPr>
                <p:spPr>
                  <a:xfrm>
                    <a:off x="6008450" y="3984859"/>
                    <a:ext cx="1875688" cy="343946"/>
                  </a:xfrm>
                  <a:prstGeom prst="rect">
                    <a:avLst/>
                  </a:prstGeom>
                  <a:solidFill>
                    <a:sysClr val="window" lastClr="FFFFFF">
                      <a:lumMod val="85000"/>
                    </a:sys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TW" altLang="en-US" sz="135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  <p:pic>
                <p:nvPicPr>
                  <p:cNvPr id="179" name="圖片 178"/>
                  <p:cNvPicPr>
                    <a:picLocks noChangeAspect="1"/>
                  </p:cNvPicPr>
                  <p:nvPr/>
                </p:nvPicPr>
                <p:blipFill rotWithShape="1"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16441" b="38440"/>
                  <a:stretch/>
                </p:blipFill>
                <p:spPr>
                  <a:xfrm>
                    <a:off x="6159352" y="4152632"/>
                    <a:ext cx="182152" cy="143516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68" name="圖片 167"/>
              <p:cNvPicPr>
                <a:picLocks noChangeAspect="1"/>
              </p:cNvPicPr>
              <p:nvPr/>
            </p:nvPicPr>
            <p:blipFill>
              <a:blip r:embed="rId21" cstate="print">
                <a:duotone>
                  <a:prstClr val="black"/>
                  <a:srgbClr val="1F49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16" y="5020407"/>
                <a:ext cx="169985" cy="169985"/>
              </a:xfrm>
              <a:prstGeom prst="rect">
                <a:avLst/>
              </a:prstGeom>
            </p:spPr>
          </p:pic>
        </p:grpSp>
        <p:grpSp>
          <p:nvGrpSpPr>
            <p:cNvPr id="164" name="群組 163"/>
            <p:cNvGrpSpPr/>
            <p:nvPr/>
          </p:nvGrpSpPr>
          <p:grpSpPr>
            <a:xfrm>
              <a:off x="3493477" y="1831731"/>
              <a:ext cx="167051" cy="176261"/>
              <a:chOff x="5580530" y="2433790"/>
              <a:chExt cx="178429" cy="186733"/>
            </a:xfrm>
          </p:grpSpPr>
          <p:sp>
            <p:nvSpPr>
              <p:cNvPr id="165" name="等腰三角形 164"/>
              <p:cNvSpPr/>
              <p:nvPr/>
            </p:nvSpPr>
            <p:spPr>
              <a:xfrm>
                <a:off x="5583114" y="2444262"/>
                <a:ext cx="175845" cy="158261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35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新細明體" panose="02020500000000000000" pitchFamily="18" charset="-120"/>
                  <a:cs typeface="+mn-cs"/>
                </a:endParaRPr>
              </a:p>
            </p:txBody>
          </p:sp>
          <p:pic>
            <p:nvPicPr>
              <p:cNvPr id="166" name="圖片 165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530" y="2433790"/>
                <a:ext cx="172060" cy="186733"/>
              </a:xfrm>
              <a:prstGeom prst="rect">
                <a:avLst/>
              </a:prstGeom>
            </p:spPr>
          </p:pic>
        </p:grpSp>
      </p:grpSp>
      <p:cxnSp>
        <p:nvCxnSpPr>
          <p:cNvPr id="220" name="肘形接點 246"/>
          <p:cNvCxnSpPr>
            <a:endCxn id="166" idx="0"/>
          </p:cNvCxnSpPr>
          <p:nvPr/>
        </p:nvCxnSpPr>
        <p:spPr>
          <a:xfrm flipH="1">
            <a:off x="4000530" y="993026"/>
            <a:ext cx="379461" cy="1116004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grpSp>
        <p:nvGrpSpPr>
          <p:cNvPr id="221" name="群組 220"/>
          <p:cNvGrpSpPr/>
          <p:nvPr/>
        </p:nvGrpSpPr>
        <p:grpSpPr>
          <a:xfrm>
            <a:off x="4019942" y="2217162"/>
            <a:ext cx="238313" cy="222867"/>
            <a:chOff x="3359696" y="1873425"/>
            <a:chExt cx="360046" cy="331439"/>
          </a:xfrm>
        </p:grpSpPr>
        <p:sp>
          <p:nvSpPr>
            <p:cNvPr id="222" name="橢圓 221"/>
            <p:cNvSpPr/>
            <p:nvPr/>
          </p:nvSpPr>
          <p:spPr>
            <a:xfrm>
              <a:off x="3359696" y="1916832"/>
              <a:ext cx="288032" cy="288032"/>
            </a:xfrm>
            <a:prstGeom prst="ellipse">
              <a:avLst/>
            </a:prstGeom>
            <a:solidFill>
              <a:srgbClr val="FFFF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3" name="文字方塊 222"/>
            <p:cNvSpPr txBox="1"/>
            <p:nvPr/>
          </p:nvSpPr>
          <p:spPr>
            <a:xfrm>
              <a:off x="3359701" y="1873425"/>
              <a:ext cx="36004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3</a:t>
              </a:r>
              <a:endParaRPr kumimoji="0" lang="zh-TW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40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9320" y="545902"/>
            <a:ext cx="7460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 </a:t>
            </a:r>
            <a:r>
              <a:rPr lang="en-US" altLang="zh-TW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產品構想</a:t>
            </a:r>
            <a:r>
              <a:rPr lang="en-US" altLang="zh-TW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b="1" spc="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技術可行性</a:t>
            </a:r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endParaRPr lang="zh-TW" altLang="en-US" sz="3600" b="1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741" y="1449642"/>
            <a:ext cx="7555000" cy="464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254272" y="536378"/>
            <a:ext cx="939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en-US" altLang="zh-TW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zh-TW" altLang="en-US" sz="3600" b="1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市場與競爭優勢</a:t>
            </a:r>
            <a:r>
              <a:rPr lang="zh-TW" altLang="en-US" sz="36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分析」</a:t>
            </a:r>
            <a:endParaRPr lang="zh-TW" altLang="en-US" sz="3600" b="1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354" y="2042080"/>
            <a:ext cx="9509483" cy="30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427</Words>
  <Application>Microsoft Office PowerPoint</Application>
  <PresentationFormat>寬螢幕</PresentationFormat>
  <Paragraphs>96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25" baseType="lpstr">
      <vt:lpstr>Adobe 宋体 Std L</vt:lpstr>
      <vt:lpstr>Adobe 繁黑體 Std B</vt:lpstr>
      <vt:lpstr>맑은 고딕</vt:lpstr>
      <vt:lpstr>細明體_HKSCS</vt:lpstr>
      <vt:lpstr>微軟正黑體</vt:lpstr>
      <vt:lpstr>微軟正黑體 Light</vt:lpstr>
      <vt:lpstr>新細明體</vt:lpstr>
      <vt:lpstr>標楷體</vt:lpstr>
      <vt:lpstr>Arial</vt:lpstr>
      <vt:lpstr>Calibri</vt:lpstr>
      <vt:lpstr>Calibri Light</vt:lpstr>
      <vt:lpstr>Office 佈景主題</vt:lpstr>
      <vt:lpstr>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Mavigation</dc:title>
  <dc:creator>馨 培</dc:creator>
  <cp:lastModifiedBy>馨 培</cp:lastModifiedBy>
  <cp:revision>106</cp:revision>
  <dcterms:created xsi:type="dcterms:W3CDTF">2018-06-07T04:10:11Z</dcterms:created>
  <dcterms:modified xsi:type="dcterms:W3CDTF">2018-06-11T07:34:10Z</dcterms:modified>
</cp:coreProperties>
</file>